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8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8ABA2A-68D0-4E9F-ABA2-896365CFCF7A}" type="datetimeFigureOut">
              <a:rPr lang="en-GB" smtClean="0"/>
              <a:t>20/03/2016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957657-5F7C-4A4D-88BD-25A4B619C8EB}"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8DD559-CB92-438A-B038-30A5B4773990}" type="slidenum">
              <a:rPr lang="en-GB" smtClean="0"/>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8DD559-CB92-438A-B038-30A5B4773990}" type="slidenum">
              <a:rPr lang="en-GB" smtClean="0"/>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8DD559-CB92-438A-B038-30A5B4773990}" type="slidenum">
              <a:rPr lang="en-GB" smtClean="0"/>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8DD559-CB92-438A-B038-30A5B4773990}" type="slidenum">
              <a:rPr lang="en-GB" smtClean="0"/>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8DD559-CB92-438A-B038-30A5B4773990}" type="slidenum">
              <a:rPr lang="en-GB" smtClean="0"/>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8DD559-CB92-438A-B038-30A5B4773990}" type="slidenum">
              <a:rPr lang="en-GB" smtClean="0"/>
              <a:t>14</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8DD559-CB92-438A-B038-30A5B4773990}" type="slidenum">
              <a:rPr lang="en-GB" smtClean="0"/>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8DD559-CB92-438A-B038-30A5B4773990}" type="slidenum">
              <a:rPr lang="en-GB" smtClean="0"/>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8DD559-CB92-438A-B038-30A5B4773990}" type="slidenum">
              <a:rPr lang="en-GB" smtClean="0"/>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8DD559-CB92-438A-B038-30A5B4773990}" type="slidenum">
              <a:rPr lang="en-GB" smtClean="0"/>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8DD559-CB92-438A-B038-30A5B4773990}" type="slidenum">
              <a:rPr lang="en-GB" smtClean="0"/>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8DD559-CB92-438A-B038-30A5B4773990}" type="slidenum">
              <a:rPr lang="en-GB" smtClean="0"/>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8DD559-CB92-438A-B038-30A5B4773990}" type="slidenum">
              <a:rPr lang="en-GB" smtClean="0"/>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28DD559-CB92-438A-B038-30A5B4773990}" type="slidenum">
              <a:rPr lang="en-GB" smtClean="0"/>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25954DE-FC8C-4500-9DBB-A7C68FF48D68}" type="datetimeFigureOut">
              <a:rPr lang="en-GB" smtClean="0"/>
              <a:t>20/03/2016</a:t>
            </a:fld>
            <a:endParaRPr lang="en-GB"/>
          </a:p>
        </p:txBody>
      </p:sp>
      <p:sp>
        <p:nvSpPr>
          <p:cNvPr id="17" name="Footer Placeholder 16"/>
          <p:cNvSpPr>
            <a:spLocks noGrp="1"/>
          </p:cNvSpPr>
          <p:nvPr>
            <p:ph type="ftr" sz="quarter" idx="11"/>
          </p:nvPr>
        </p:nvSpPr>
        <p:spPr/>
        <p:txBody>
          <a:bodyPr/>
          <a:lstStyle/>
          <a:p>
            <a:endParaRPr lang="en-GB"/>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BEC1FBF-CBC3-4E50-A22A-DB9B17409C41}" type="slidenum">
              <a:rPr lang="en-GB" smtClean="0"/>
              <a:t>‹#›</a:t>
            </a:fld>
            <a:endParaRPr lang="en-GB"/>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25954DE-FC8C-4500-9DBB-A7C68FF48D68}" type="datetimeFigureOut">
              <a:rPr lang="en-GB" smtClean="0"/>
              <a:t>20/03/2016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EC1FBF-CBC3-4E50-A22A-DB9B17409C41}"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8BEC1FBF-CBC3-4E50-A22A-DB9B17409C41}" type="slidenum">
              <a:rPr lang="en-GB" smtClean="0"/>
              <a:t>‹#›</a:t>
            </a:fld>
            <a:endParaRPr lang="en-GB"/>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25954DE-FC8C-4500-9DBB-A7C68FF48D68}" type="datetimeFigureOut">
              <a:rPr lang="en-GB" smtClean="0"/>
              <a:t>20/03/2016</a:t>
            </a:fld>
            <a:endParaRPr lang="en-GB"/>
          </a:p>
        </p:txBody>
      </p:sp>
      <p:sp>
        <p:nvSpPr>
          <p:cNvPr id="5" name="Footer Placeholder 4"/>
          <p:cNvSpPr>
            <a:spLocks noGrp="1"/>
          </p:cNvSpPr>
          <p:nvPr>
            <p:ph type="ftr" sz="quarter" idx="11"/>
          </p:nvPr>
        </p:nvSpPr>
        <p:spPr/>
        <p:txBody>
          <a:bodyPr/>
          <a:lstStyle/>
          <a:p>
            <a:endParaRPr lang="en-GB"/>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25954DE-FC8C-4500-9DBB-A7C68FF48D68}" type="datetimeFigureOut">
              <a:rPr lang="en-GB" smtClean="0"/>
              <a:t>20/03/2016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4361688" y="1026372"/>
            <a:ext cx="457200" cy="441325"/>
          </a:xfrm>
        </p:spPr>
        <p:txBody>
          <a:bodyPr/>
          <a:lstStyle/>
          <a:p>
            <a:fld id="{8BEC1FBF-CBC3-4E50-A22A-DB9B17409C41}" type="slidenum">
              <a:rPr lang="en-GB" smtClean="0"/>
              <a:t>‹#›</a:t>
            </a:fld>
            <a:endParaRPr lang="en-GB"/>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GB"/>
          </a:p>
        </p:txBody>
      </p:sp>
      <p:sp>
        <p:nvSpPr>
          <p:cNvPr id="4" name="Date Placeholder 3"/>
          <p:cNvSpPr>
            <a:spLocks noGrp="1"/>
          </p:cNvSpPr>
          <p:nvPr>
            <p:ph type="dt" sz="half" idx="10"/>
          </p:nvPr>
        </p:nvSpPr>
        <p:spPr/>
        <p:txBody>
          <a:bodyPr/>
          <a:lstStyle/>
          <a:p>
            <a:fld id="{225954DE-FC8C-4500-9DBB-A7C68FF48D68}" type="datetimeFigureOut">
              <a:rPr lang="en-GB" smtClean="0"/>
              <a:t>20/03/2016</a:t>
            </a:fld>
            <a:endParaRPr lang="en-GB"/>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BEC1FBF-CBC3-4E50-A22A-DB9B17409C41}" type="slidenum">
              <a:rPr lang="en-GB" smtClean="0"/>
              <a:t>‹#›</a:t>
            </a:fld>
            <a:endParaRPr lang="en-GB"/>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225954DE-FC8C-4500-9DBB-A7C68FF48D68}" type="datetimeFigureOut">
              <a:rPr lang="en-GB" smtClean="0"/>
              <a:t>20/03/2016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EC1FBF-CBC3-4E50-A22A-DB9B17409C41}" type="slidenum">
              <a:rPr lang="en-GB" smtClean="0"/>
              <a:t>‹#›</a:t>
            </a:fld>
            <a:endParaRPr lang="en-GB"/>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25954DE-FC8C-4500-9DBB-A7C68FF48D68}" type="datetimeFigureOut">
              <a:rPr lang="en-GB" smtClean="0"/>
              <a:t>20/03/2016</a:t>
            </a:fld>
            <a:endParaRPr lang="en-GB"/>
          </a:p>
        </p:txBody>
      </p:sp>
      <p:sp>
        <p:nvSpPr>
          <p:cNvPr id="8" name="Footer Placeholder 7"/>
          <p:cNvSpPr>
            <a:spLocks noGrp="1"/>
          </p:cNvSpPr>
          <p:nvPr>
            <p:ph type="ftr" sz="quarter" idx="11"/>
          </p:nvPr>
        </p:nvSpPr>
        <p:spPr>
          <a:xfrm>
            <a:off x="304800" y="6409944"/>
            <a:ext cx="3581400" cy="365760"/>
          </a:xfrm>
        </p:spPr>
        <p:txBody>
          <a:bodyPr/>
          <a:lstStyle/>
          <a:p>
            <a:endParaRPr lang="en-GB"/>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8BEC1FBF-CBC3-4E50-A22A-DB9B17409C41}" type="slidenum">
              <a:rPr lang="en-GB" smtClean="0"/>
              <a:t>‹#›</a:t>
            </a:fld>
            <a:endParaRPr lang="en-GB"/>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25954DE-FC8C-4500-9DBB-A7C68FF48D68}" type="datetimeFigureOut">
              <a:rPr lang="en-GB" smtClean="0"/>
              <a:t>20/03/2016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4343400" y="1036020"/>
            <a:ext cx="457200" cy="441325"/>
          </a:xfrm>
        </p:spPr>
        <p:txBody>
          <a:bodyPr/>
          <a:lstStyle/>
          <a:p>
            <a:fld id="{8BEC1FBF-CBC3-4E50-A22A-DB9B17409C41}"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225954DE-FC8C-4500-9DBB-A7C68FF48D68}" type="datetimeFigureOut">
              <a:rPr lang="en-GB" smtClean="0"/>
              <a:t>20/03/2016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BEC1FBF-CBC3-4E50-A22A-DB9B17409C41}"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BEC1FBF-CBC3-4E50-A22A-DB9B17409C41}" type="slidenum">
              <a:rPr lang="en-GB" smtClean="0"/>
              <a:t>‹#›</a:t>
            </a:fld>
            <a:endParaRPr lang="en-GB"/>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225954DE-FC8C-4500-9DBB-A7C68FF48D68}" type="datetimeFigureOut">
              <a:rPr lang="en-GB" smtClean="0"/>
              <a:t>20/03/2016</a:t>
            </a:fld>
            <a:endParaRPr lang="en-GB"/>
          </a:p>
        </p:txBody>
      </p:sp>
      <p:sp>
        <p:nvSpPr>
          <p:cNvPr id="6" name="Footer Placeholder 5"/>
          <p:cNvSpPr>
            <a:spLocks noGrp="1"/>
          </p:cNvSpPr>
          <p:nvPr>
            <p:ph type="ftr" sz="quarter" idx="11"/>
          </p:nvPr>
        </p:nvSpPr>
        <p:spPr>
          <a:xfrm>
            <a:off x="301752" y="6410848"/>
            <a:ext cx="3383280" cy="365760"/>
          </a:xfrm>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8BEC1FBF-CBC3-4E50-A22A-DB9B17409C41}" type="slidenum">
              <a:rPr lang="en-GB" smtClean="0"/>
              <a:t>‹#›</a:t>
            </a:fld>
            <a:endParaRPr lang="en-GB"/>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225954DE-FC8C-4500-9DBB-A7C68FF48D68}" type="datetimeFigureOut">
              <a:rPr lang="en-GB" smtClean="0"/>
              <a:t>20/03/2016</a:t>
            </a:fld>
            <a:endParaRPr lang="en-GB"/>
          </a:p>
        </p:txBody>
      </p:sp>
      <p:sp>
        <p:nvSpPr>
          <p:cNvPr id="6" name="Footer Placeholder 5"/>
          <p:cNvSpPr>
            <a:spLocks noGrp="1"/>
          </p:cNvSpPr>
          <p:nvPr>
            <p:ph type="ftr" sz="quarter" idx="11"/>
          </p:nvPr>
        </p:nvSpPr>
        <p:spPr>
          <a:xfrm>
            <a:off x="301752" y="6410848"/>
            <a:ext cx="3584448" cy="365760"/>
          </a:xfrm>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25954DE-FC8C-4500-9DBB-A7C68FF48D68}" type="datetimeFigureOut">
              <a:rPr lang="en-GB" smtClean="0"/>
              <a:t>20/03/2016</a:t>
            </a:fld>
            <a:endParaRPr lang="en-GB"/>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GB"/>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BEC1FBF-CBC3-4E50-A22A-DB9B17409C41}" type="slidenum">
              <a:rPr lang="en-GB" smtClean="0"/>
              <a:t>‹#›</a:t>
            </a:fld>
            <a:endParaRPr lang="en-GB"/>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216" y="590823"/>
            <a:ext cx="8820000" cy="1470025"/>
          </a:xfrm>
        </p:spPr>
        <p:txBody>
          <a:bodyPr>
            <a:noAutofit/>
          </a:bodyPr>
          <a:lstStyle/>
          <a:p>
            <a:r>
              <a:rPr lang="en-GB" sz="6000" dirty="0" smtClean="0">
                <a:solidFill>
                  <a:srgbClr val="C00000"/>
                </a:solidFill>
                <a:latin typeface="+mn-lt"/>
              </a:rPr>
              <a:t>Unit 3 </a:t>
            </a:r>
            <a:br>
              <a:rPr lang="en-GB" sz="6000" dirty="0" smtClean="0">
                <a:solidFill>
                  <a:srgbClr val="C00000"/>
                </a:solidFill>
                <a:latin typeface="+mn-lt"/>
              </a:rPr>
            </a:br>
            <a:r>
              <a:rPr lang="en-GB" sz="6000" dirty="0" smtClean="0">
                <a:solidFill>
                  <a:srgbClr val="C00000"/>
                </a:solidFill>
                <a:latin typeface="+mn-lt"/>
              </a:rPr>
              <a:t>General exam advice</a:t>
            </a:r>
            <a:endParaRPr lang="en-GB" sz="6000" dirty="0">
              <a:solidFill>
                <a:srgbClr val="C00000"/>
              </a:solidFill>
              <a:latin typeface="+mn-lt"/>
            </a:endParaRPr>
          </a:p>
        </p:txBody>
      </p:sp>
      <p:sp>
        <p:nvSpPr>
          <p:cNvPr id="9" name="TextBox 8"/>
          <p:cNvSpPr txBox="1"/>
          <p:nvPr/>
        </p:nvSpPr>
        <p:spPr>
          <a:xfrm>
            <a:off x="152216" y="2708920"/>
            <a:ext cx="8820000" cy="3785652"/>
          </a:xfrm>
          <a:prstGeom prst="rect">
            <a:avLst/>
          </a:prstGeom>
          <a:noFill/>
        </p:spPr>
        <p:txBody>
          <a:bodyPr wrap="square" rtlCol="0">
            <a:spAutoFit/>
          </a:bodyPr>
          <a:lstStyle/>
          <a:p>
            <a:pPr marL="457200" indent="-457200">
              <a:buFont typeface="Wingdings" pitchFamily="2" charset="2"/>
              <a:buChar char="§"/>
            </a:pPr>
            <a:r>
              <a:rPr lang="en-GB" sz="2400" dirty="0" smtClean="0">
                <a:solidFill>
                  <a:schemeClr val="tx1"/>
                </a:solidFill>
              </a:rPr>
              <a:t>Do not write too much on ‘give’, ‘outline’, ‘identify’ or ‘state’ questions as you WILL run out of time. E.g. a three mark question is achievable in 3 sentences.</a:t>
            </a:r>
          </a:p>
          <a:p>
            <a:pPr marL="457200" indent="-457200">
              <a:buFont typeface="Wingdings" pitchFamily="2" charset="2"/>
              <a:buChar char="§"/>
            </a:pPr>
            <a:endParaRPr lang="en-GB" sz="2400" dirty="0" smtClean="0">
              <a:solidFill>
                <a:schemeClr val="tx1"/>
              </a:solidFill>
            </a:endParaRPr>
          </a:p>
          <a:p>
            <a:pPr marL="457200" indent="-457200">
              <a:buFont typeface="Wingdings" pitchFamily="2" charset="2"/>
              <a:buChar char="§"/>
            </a:pPr>
            <a:r>
              <a:rPr lang="en-GB" sz="2400" dirty="0" smtClean="0">
                <a:solidFill>
                  <a:schemeClr val="tx1"/>
                </a:solidFill>
              </a:rPr>
              <a:t>Write in context by referring to the name of the business in the question or case study. </a:t>
            </a:r>
            <a:r>
              <a:rPr lang="en-GB" sz="2400" i="1" dirty="0" smtClean="0">
                <a:solidFill>
                  <a:schemeClr val="tx1"/>
                </a:solidFill>
              </a:rPr>
              <a:t>This goes beyond just mentioning the business’s name</a:t>
            </a:r>
            <a:r>
              <a:rPr lang="en-GB" sz="2400" dirty="0" smtClean="0">
                <a:solidFill>
                  <a:schemeClr val="tx1"/>
                </a:solidFill>
              </a:rPr>
              <a:t>. </a:t>
            </a:r>
            <a:r>
              <a:rPr lang="en-GB" sz="2400" dirty="0" smtClean="0">
                <a:solidFill>
                  <a:srgbClr val="C00000"/>
                </a:solidFill>
              </a:rPr>
              <a:t>Try to think about the nature of the product the business produces, the market it operates in, or the competitors the business competes against.</a:t>
            </a:r>
            <a:endParaRPr lang="en-GB" sz="2400" dirty="0">
              <a:solidFill>
                <a:srgbClr val="C00000"/>
              </a:solidFill>
            </a:endParaRPr>
          </a:p>
        </p:txBody>
      </p:sp>
    </p:spTree>
    <p:extLst>
      <p:ext uri="{BB962C8B-B14F-4D97-AF65-F5344CB8AC3E}">
        <p14:creationId xmlns:p14="http://schemas.microsoft.com/office/powerpoint/2010/main" xmlns="" val="3627154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l="696"/>
          <a:stretch>
            <a:fillRect/>
          </a:stretch>
        </p:blipFill>
        <p:spPr bwMode="auto">
          <a:xfrm>
            <a:off x="1026367" y="404664"/>
            <a:ext cx="7074025" cy="2520000"/>
          </a:xfrm>
          <a:prstGeom prst="rect">
            <a:avLst/>
          </a:prstGeom>
          <a:noFill/>
          <a:ln w="12700">
            <a:solidFill>
              <a:srgbClr val="C00000"/>
            </a:solid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extBox 3"/>
          <p:cNvSpPr txBox="1"/>
          <p:nvPr/>
        </p:nvSpPr>
        <p:spPr>
          <a:xfrm>
            <a:off x="152216" y="3334340"/>
            <a:ext cx="8820000" cy="3046988"/>
          </a:xfrm>
          <a:prstGeom prst="rect">
            <a:avLst/>
          </a:prstGeom>
          <a:noFill/>
        </p:spPr>
        <p:txBody>
          <a:bodyPr wrap="square" rtlCol="0">
            <a:spAutoFit/>
          </a:bodyPr>
          <a:lstStyle/>
          <a:p>
            <a:r>
              <a:rPr lang="en-GB" sz="2400" dirty="0" smtClean="0"/>
              <a:t>In </a:t>
            </a:r>
            <a:r>
              <a:rPr lang="en-GB" sz="2400" dirty="0" smtClean="0"/>
              <a:t>conclusion, </a:t>
            </a:r>
            <a:r>
              <a:rPr lang="en-GB" sz="2400" dirty="0" smtClean="0"/>
              <a:t>I think that increasing advertising is better than reducing prices as </a:t>
            </a:r>
            <a:r>
              <a:rPr lang="en-GB" sz="2400" dirty="0" smtClean="0"/>
              <a:t>M&amp;S </a:t>
            </a:r>
            <a:r>
              <a:rPr lang="en-GB" sz="2400" dirty="0" smtClean="0"/>
              <a:t>is renowned for its quality. </a:t>
            </a:r>
            <a:r>
              <a:rPr lang="en-GB" sz="2400" b="1" i="1" dirty="0" smtClean="0">
                <a:solidFill>
                  <a:srgbClr val="C00000"/>
                </a:solidFill>
              </a:rPr>
              <a:t>Therefore</a:t>
            </a:r>
            <a:r>
              <a:rPr lang="en-GB" sz="2400" dirty="0" smtClean="0"/>
              <a:t> by reducing profits then it could change people  thoughts about quality. </a:t>
            </a:r>
          </a:p>
          <a:p>
            <a:r>
              <a:rPr lang="en-GB" sz="2400" dirty="0" smtClean="0"/>
              <a:t>Advertising is best but only if it attracts more customers who come and spend money. It could be bad if millions is spent on an and which costs millions and sales go up by less than this. </a:t>
            </a:r>
            <a:r>
              <a:rPr lang="en-GB" sz="2400" b="1" i="1" dirty="0" smtClean="0">
                <a:solidFill>
                  <a:srgbClr val="C00000"/>
                </a:solidFill>
              </a:rPr>
              <a:t>As a result</a:t>
            </a:r>
            <a:r>
              <a:rPr lang="en-GB" sz="2400" dirty="0" smtClean="0"/>
              <a:t> this will mean </a:t>
            </a:r>
            <a:r>
              <a:rPr lang="en-GB" sz="2400" dirty="0" smtClean="0"/>
              <a:t>M&amp;S </a:t>
            </a:r>
            <a:r>
              <a:rPr lang="en-GB" sz="2400" dirty="0" smtClean="0"/>
              <a:t>lose further profits.</a:t>
            </a:r>
            <a:endParaRPr lang="en-GB" sz="2400" dirty="0"/>
          </a:p>
        </p:txBody>
      </p:sp>
    </p:spTree>
    <p:extLst>
      <p:ext uri="{BB962C8B-B14F-4D97-AF65-F5344CB8AC3E}">
        <p14:creationId xmlns:p14="http://schemas.microsoft.com/office/powerpoint/2010/main" xmlns="" val="34677237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16" y="163573"/>
            <a:ext cx="8820000" cy="830803"/>
          </a:xfrm>
        </p:spPr>
        <p:txBody>
          <a:bodyPr>
            <a:normAutofit/>
          </a:bodyPr>
          <a:lstStyle/>
          <a:p>
            <a:r>
              <a:rPr lang="en-GB" sz="3600" dirty="0" smtClean="0">
                <a:solidFill>
                  <a:srgbClr val="C00000"/>
                </a:solidFill>
              </a:rPr>
              <a:t>A lesson in reading the question accurately</a:t>
            </a:r>
            <a:endParaRPr lang="en-GB" sz="3600" dirty="0">
              <a:solidFill>
                <a:srgbClr val="C00000"/>
              </a:solidFill>
            </a:endParaRPr>
          </a:p>
        </p:txBody>
      </p:sp>
      <p:pic>
        <p:nvPicPr>
          <p:cNvPr id="5123"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46824" y="2345112"/>
            <a:ext cx="8460000" cy="3024336"/>
          </a:xfrm>
          <a:prstGeom prst="rect">
            <a:avLst/>
          </a:prstGeom>
          <a:noFill/>
          <a:ln w="12700">
            <a:solidFill>
              <a:srgbClr val="C00000"/>
            </a:solid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Rectangle 5"/>
          <p:cNvSpPr/>
          <p:nvPr/>
        </p:nvSpPr>
        <p:spPr>
          <a:xfrm>
            <a:off x="323528" y="1628800"/>
            <a:ext cx="2108269" cy="507831"/>
          </a:xfrm>
          <a:prstGeom prst="rect">
            <a:avLst/>
          </a:prstGeom>
        </p:spPr>
        <p:txBody>
          <a:bodyPr wrap="none">
            <a:spAutoFit/>
          </a:bodyPr>
          <a:lstStyle/>
          <a:p>
            <a:r>
              <a:rPr lang="en-GB" sz="2700" dirty="0" smtClean="0">
                <a:solidFill>
                  <a:srgbClr val="C00000"/>
                </a:solidFill>
              </a:rPr>
              <a:t>(Question 9)</a:t>
            </a:r>
            <a:endParaRPr lang="en-GB" sz="2700" dirty="0"/>
          </a:p>
        </p:txBody>
      </p:sp>
    </p:spTree>
    <p:extLst>
      <p:ext uri="{BB962C8B-B14F-4D97-AF65-F5344CB8AC3E}">
        <p14:creationId xmlns:p14="http://schemas.microsoft.com/office/powerpoint/2010/main" xmlns="" val="38765855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859" y="260648"/>
            <a:ext cx="8229600" cy="890752"/>
          </a:xfrm>
        </p:spPr>
        <p:txBody>
          <a:bodyPr anchor="ctr">
            <a:normAutofit/>
          </a:bodyPr>
          <a:lstStyle/>
          <a:p>
            <a:r>
              <a:rPr lang="en-GB" sz="3600" dirty="0" smtClean="0">
                <a:solidFill>
                  <a:srgbClr val="C00000"/>
                </a:solidFill>
              </a:rPr>
              <a:t>Last question</a:t>
            </a:r>
            <a:endParaRPr lang="en-GB" sz="3600" dirty="0">
              <a:solidFill>
                <a:srgbClr val="C00000"/>
              </a:solidFill>
            </a:endParaRPr>
          </a:p>
        </p:txBody>
      </p:sp>
      <p:sp>
        <p:nvSpPr>
          <p:cNvPr id="4" name="TextBox 3"/>
          <p:cNvSpPr txBox="1"/>
          <p:nvPr/>
        </p:nvSpPr>
        <p:spPr>
          <a:xfrm>
            <a:off x="152216" y="1643316"/>
            <a:ext cx="8820000" cy="1569660"/>
          </a:xfrm>
          <a:prstGeom prst="rect">
            <a:avLst/>
          </a:prstGeom>
          <a:noFill/>
        </p:spPr>
        <p:txBody>
          <a:bodyPr wrap="square" rtlCol="0">
            <a:spAutoFit/>
          </a:bodyPr>
          <a:lstStyle/>
          <a:p>
            <a:r>
              <a:rPr lang="en-GB" sz="2400" dirty="0" smtClean="0"/>
              <a:t>The  last question is always based around some evidence provided in a small </a:t>
            </a:r>
            <a:r>
              <a:rPr lang="en-GB" sz="2400" dirty="0" smtClean="0"/>
              <a:t>case study </a:t>
            </a:r>
            <a:r>
              <a:rPr lang="en-GB" sz="2400" dirty="0" smtClean="0"/>
              <a:t>at the start of Section C. To reach high scores here, you need to evaluate well and use the rule </a:t>
            </a:r>
            <a:r>
              <a:rPr lang="en-GB" sz="2400" dirty="0" smtClean="0"/>
              <a:t>“it </a:t>
            </a:r>
            <a:r>
              <a:rPr lang="en-GB" sz="2400" dirty="0" smtClean="0"/>
              <a:t>depends</a:t>
            </a:r>
            <a:r>
              <a:rPr lang="en-GB" sz="2400" dirty="0" smtClean="0"/>
              <a:t>…”, but be sure to reach an overall decision.</a:t>
            </a:r>
            <a:endParaRPr lang="en-GB" sz="2400" dirty="0"/>
          </a:p>
        </p:txBody>
      </p:sp>
      <p:pic>
        <p:nvPicPr>
          <p:cNvPr id="614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l="855" r="855" b="6810"/>
          <a:stretch>
            <a:fillRect/>
          </a:stretch>
        </p:blipFill>
        <p:spPr bwMode="auto">
          <a:xfrm>
            <a:off x="1324609" y="3465344"/>
            <a:ext cx="6429391" cy="3060000"/>
          </a:xfrm>
          <a:prstGeom prst="rect">
            <a:avLst/>
          </a:prstGeom>
          <a:noFill/>
          <a:ln w="12700">
            <a:solidFill>
              <a:srgbClr val="C00000"/>
            </a:solid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8225278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solidFill>
                  <a:srgbClr val="C00000"/>
                </a:solidFill>
              </a:rPr>
              <a:t>Let’s try a 10 mark question</a:t>
            </a:r>
            <a:endParaRPr lang="en-GB" sz="3600" dirty="0">
              <a:solidFill>
                <a:srgbClr val="C00000"/>
              </a:solidFill>
            </a:endParaRPr>
          </a:p>
        </p:txBody>
      </p:sp>
      <p:pic>
        <p:nvPicPr>
          <p:cNvPr id="7170"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t="1429" r="675" b="2190"/>
          <a:stretch>
            <a:fillRect/>
          </a:stretch>
        </p:blipFill>
        <p:spPr bwMode="auto">
          <a:xfrm>
            <a:off x="238832" y="1628799"/>
            <a:ext cx="8640000" cy="318989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b="10668"/>
          <a:stretch>
            <a:fillRect/>
          </a:stretch>
        </p:blipFill>
        <p:spPr bwMode="auto">
          <a:xfrm>
            <a:off x="238832" y="4797152"/>
            <a:ext cx="8640000" cy="1728192"/>
          </a:xfrm>
          <a:prstGeom prst="rect">
            <a:avLst/>
          </a:prstGeom>
          <a:noFill/>
          <a:ln w="12700">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2769659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12" y="653824"/>
            <a:ext cx="9108000" cy="758952"/>
          </a:xfrm>
        </p:spPr>
        <p:txBody>
          <a:bodyPr>
            <a:noAutofit/>
          </a:bodyPr>
          <a:lstStyle/>
          <a:p>
            <a:pPr algn="l"/>
            <a:r>
              <a:rPr lang="en-GB" sz="2800" dirty="0">
                <a:solidFill>
                  <a:srgbClr val="C00000"/>
                </a:solidFill>
              </a:rPr>
              <a:t>Using your knowledge of business, assess the importance of good communication </a:t>
            </a:r>
            <a:r>
              <a:rPr lang="en-GB" sz="2800" dirty="0" smtClean="0">
                <a:solidFill>
                  <a:srgbClr val="C00000"/>
                </a:solidFill>
              </a:rPr>
              <a:t>to a </a:t>
            </a:r>
            <a:r>
              <a:rPr lang="en-GB" sz="2800" dirty="0">
                <a:solidFill>
                  <a:srgbClr val="C00000"/>
                </a:solidFill>
              </a:rPr>
              <a:t>company such as Affinity.</a:t>
            </a:r>
          </a:p>
        </p:txBody>
      </p:sp>
      <p:sp>
        <p:nvSpPr>
          <p:cNvPr id="5" name="TextBox 4"/>
          <p:cNvSpPr txBox="1"/>
          <p:nvPr/>
        </p:nvSpPr>
        <p:spPr>
          <a:xfrm>
            <a:off x="158136" y="1529496"/>
            <a:ext cx="8820000" cy="5386090"/>
          </a:xfrm>
          <a:prstGeom prst="rect">
            <a:avLst/>
          </a:prstGeom>
          <a:noFill/>
        </p:spPr>
        <p:txBody>
          <a:bodyPr wrap="square" rtlCol="0">
            <a:spAutoFit/>
          </a:bodyPr>
          <a:lstStyle/>
          <a:p>
            <a:r>
              <a:rPr lang="en-GB" dirty="0" smtClean="0">
                <a:solidFill>
                  <a:srgbClr val="C00000"/>
                </a:solidFill>
              </a:rPr>
              <a:t>Introductory </a:t>
            </a:r>
            <a:r>
              <a:rPr lang="en-GB" dirty="0" smtClean="0">
                <a:solidFill>
                  <a:srgbClr val="C00000"/>
                </a:solidFill>
              </a:rPr>
              <a:t>paragraph:</a:t>
            </a:r>
          </a:p>
          <a:p>
            <a:r>
              <a:rPr lang="en-GB" dirty="0" smtClean="0"/>
              <a:t>Summary of the problems at Affinity and how this could be linked to poor communication</a:t>
            </a:r>
          </a:p>
          <a:p>
            <a:endParaRPr lang="en-GB" sz="1000" dirty="0" smtClean="0"/>
          </a:p>
          <a:p>
            <a:r>
              <a:rPr lang="en-GB" dirty="0" smtClean="0">
                <a:solidFill>
                  <a:srgbClr val="C00000"/>
                </a:solidFill>
              </a:rPr>
              <a:t>Next paragraph </a:t>
            </a:r>
            <a:r>
              <a:rPr lang="en-GB" dirty="0" smtClean="0"/>
              <a:t>– look at the importance of good communication to business in general and to Affinity</a:t>
            </a:r>
            <a:endParaRPr lang="en-GB" dirty="0"/>
          </a:p>
          <a:p>
            <a:r>
              <a:rPr lang="en-GB" dirty="0" smtClean="0"/>
              <a:t>e.g. Reduces </a:t>
            </a:r>
            <a:r>
              <a:rPr lang="en-GB" dirty="0"/>
              <a:t>the chances of mistakes. </a:t>
            </a:r>
          </a:p>
          <a:p>
            <a:r>
              <a:rPr lang="en-GB" dirty="0"/>
              <a:t>• </a:t>
            </a:r>
            <a:r>
              <a:rPr lang="en-GB" dirty="0" smtClean="0"/>
              <a:t>Improves </a:t>
            </a:r>
            <a:r>
              <a:rPr lang="en-GB" dirty="0"/>
              <a:t>product quality. </a:t>
            </a:r>
          </a:p>
          <a:p>
            <a:r>
              <a:rPr lang="en-GB" dirty="0"/>
              <a:t>• Increases worker motivation/loyalty. </a:t>
            </a:r>
          </a:p>
          <a:p>
            <a:r>
              <a:rPr lang="en-GB" dirty="0"/>
              <a:t>• Increases business flexibility. </a:t>
            </a:r>
          </a:p>
          <a:p>
            <a:r>
              <a:rPr lang="en-GB" dirty="0"/>
              <a:t>• Increases profit. </a:t>
            </a:r>
          </a:p>
          <a:p>
            <a:r>
              <a:rPr lang="en-GB" dirty="0"/>
              <a:t>• Increases productivity/efficiency. </a:t>
            </a:r>
          </a:p>
          <a:p>
            <a:r>
              <a:rPr lang="en-GB" dirty="0"/>
              <a:t>• Lower unit costs. </a:t>
            </a:r>
          </a:p>
          <a:p>
            <a:endParaRPr lang="en-GB" sz="1000" dirty="0"/>
          </a:p>
          <a:p>
            <a:r>
              <a:rPr lang="en-GB" dirty="0" smtClean="0">
                <a:solidFill>
                  <a:srgbClr val="C00000"/>
                </a:solidFill>
              </a:rPr>
              <a:t>Next paragraph </a:t>
            </a:r>
            <a:r>
              <a:rPr lang="en-GB" dirty="0" smtClean="0"/>
              <a:t>– discuss that communication alone will not solve  Affinity’s problems. Other factors like product, good cash flow,  strong branding customer service, price etc.  are key also</a:t>
            </a:r>
          </a:p>
          <a:p>
            <a:endParaRPr lang="en-GB" sz="1000" b="1" dirty="0"/>
          </a:p>
          <a:p>
            <a:r>
              <a:rPr lang="en-GB" dirty="0" smtClean="0">
                <a:solidFill>
                  <a:srgbClr val="C00000"/>
                </a:solidFill>
              </a:rPr>
              <a:t>Conclude </a:t>
            </a:r>
            <a:r>
              <a:rPr lang="en-GB" dirty="0" smtClean="0"/>
              <a:t>by stating which channel of communication is the most important to addressing the problems at Affinity</a:t>
            </a:r>
            <a:r>
              <a:rPr lang="en-GB" dirty="0" smtClean="0"/>
              <a:t>?</a:t>
            </a:r>
            <a:endParaRPr lang="en-GB" dirty="0"/>
          </a:p>
        </p:txBody>
      </p:sp>
    </p:spTree>
    <p:extLst>
      <p:ext uri="{BB962C8B-B14F-4D97-AF65-F5344CB8AC3E}">
        <p14:creationId xmlns:p14="http://schemas.microsoft.com/office/powerpoint/2010/main" xmlns="" val="23291085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solidFill>
                  <a:srgbClr val="C00000"/>
                </a:solidFill>
              </a:rPr>
              <a:t>Question 1b)</a:t>
            </a:r>
            <a:endParaRPr lang="en-GB" sz="3600" dirty="0">
              <a:solidFill>
                <a:srgbClr val="C00000"/>
              </a:solidFill>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23528" y="1824608"/>
            <a:ext cx="8460000" cy="1739439"/>
          </a:xfrm>
          <a:prstGeom prst="rect">
            <a:avLst/>
          </a:prstGeom>
          <a:noFill/>
          <a:ln w="12700">
            <a:solidFill>
              <a:srgbClr val="C00000"/>
            </a:solid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TextBox 4"/>
          <p:cNvSpPr txBox="1"/>
          <p:nvPr/>
        </p:nvSpPr>
        <p:spPr>
          <a:xfrm>
            <a:off x="152216" y="4005064"/>
            <a:ext cx="8820000" cy="1754326"/>
          </a:xfrm>
          <a:prstGeom prst="rect">
            <a:avLst/>
          </a:prstGeom>
          <a:noFill/>
        </p:spPr>
        <p:txBody>
          <a:bodyPr wrap="square" rtlCol="0">
            <a:spAutoFit/>
          </a:bodyPr>
          <a:lstStyle/>
          <a:p>
            <a:pPr algn="ctr"/>
            <a:r>
              <a:rPr lang="en-GB" sz="2700" dirty="0" smtClean="0"/>
              <a:t>Candidate could have just said </a:t>
            </a:r>
            <a:r>
              <a:rPr lang="en-GB" sz="2700" dirty="0" smtClean="0">
                <a:solidFill>
                  <a:srgbClr val="C00000"/>
                </a:solidFill>
              </a:rPr>
              <a:t>“less mistakes” </a:t>
            </a:r>
          </a:p>
          <a:p>
            <a:pPr algn="ctr"/>
            <a:r>
              <a:rPr lang="en-GB" sz="2700" dirty="0" smtClean="0"/>
              <a:t>and </a:t>
            </a:r>
            <a:r>
              <a:rPr lang="en-GB" sz="2700" dirty="0" smtClean="0"/>
              <a:t>got </a:t>
            </a:r>
            <a:r>
              <a:rPr lang="en-GB" sz="2700" dirty="0" smtClean="0">
                <a:solidFill>
                  <a:srgbClr val="C00000"/>
                </a:solidFill>
              </a:rPr>
              <a:t>1 </a:t>
            </a:r>
            <a:r>
              <a:rPr lang="en-GB" sz="2700" dirty="0" smtClean="0">
                <a:solidFill>
                  <a:srgbClr val="C00000"/>
                </a:solidFill>
              </a:rPr>
              <a:t>mark</a:t>
            </a:r>
            <a:r>
              <a:rPr lang="en-GB" sz="2700" dirty="0" smtClean="0"/>
              <a:t>. </a:t>
            </a:r>
          </a:p>
          <a:p>
            <a:pPr algn="ctr"/>
            <a:endParaRPr lang="en-GB" sz="2700" dirty="0" smtClean="0"/>
          </a:p>
          <a:p>
            <a:pPr algn="ctr"/>
            <a:r>
              <a:rPr lang="en-GB" sz="2700" i="1" dirty="0" smtClean="0"/>
              <a:t>(or to be more accurate, “fewer mistakes”)</a:t>
            </a:r>
            <a:endParaRPr lang="en-GB" sz="2700" i="1" dirty="0"/>
          </a:p>
        </p:txBody>
      </p:sp>
    </p:spTree>
    <p:extLst>
      <p:ext uri="{BB962C8B-B14F-4D97-AF65-F5344CB8AC3E}">
        <p14:creationId xmlns:p14="http://schemas.microsoft.com/office/powerpoint/2010/main" xmlns="" val="15715944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8534400" cy="758952"/>
          </a:xfrm>
        </p:spPr>
        <p:txBody>
          <a:bodyPr>
            <a:normAutofit/>
          </a:bodyPr>
          <a:lstStyle/>
          <a:p>
            <a:r>
              <a:rPr lang="en-GB" sz="3600" dirty="0" smtClean="0">
                <a:solidFill>
                  <a:srgbClr val="C00000"/>
                </a:solidFill>
              </a:rPr>
              <a:t>Exam </a:t>
            </a:r>
            <a:r>
              <a:rPr lang="en-GB" sz="3600" dirty="0" smtClean="0">
                <a:solidFill>
                  <a:srgbClr val="C00000"/>
                </a:solidFill>
              </a:rPr>
              <a:t>Advice from Chief </a:t>
            </a:r>
            <a:r>
              <a:rPr lang="en-GB" sz="3600" dirty="0" smtClean="0">
                <a:solidFill>
                  <a:srgbClr val="C00000"/>
                </a:solidFill>
              </a:rPr>
              <a:t>Examiners  </a:t>
            </a:r>
            <a:endParaRPr lang="en-GB" sz="3600" dirty="0">
              <a:solidFill>
                <a:srgbClr val="C0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xmlns="" val="3187581346"/>
              </p:ext>
            </p:extLst>
          </p:nvPr>
        </p:nvGraphicFramePr>
        <p:xfrm>
          <a:off x="318008" y="1777478"/>
          <a:ext cx="8496944" cy="4675858"/>
        </p:xfrm>
        <a:graphic>
          <a:graphicData uri="http://schemas.openxmlformats.org/drawingml/2006/table">
            <a:tbl>
              <a:tblPr firstRow="1" bandRow="1">
                <a:tableStyleId>{5C22544A-7EE6-4342-B048-85BDC9FD1C3A}</a:tableStyleId>
              </a:tblPr>
              <a:tblGrid>
                <a:gridCol w="3024336"/>
                <a:gridCol w="5472608"/>
              </a:tblGrid>
              <a:tr h="420861">
                <a:tc>
                  <a:txBody>
                    <a:bodyPr/>
                    <a:lstStyle/>
                    <a:p>
                      <a:r>
                        <a:rPr lang="en-GB" sz="1800" b="0" dirty="0" smtClean="0"/>
                        <a:t>Types</a:t>
                      </a:r>
                      <a:r>
                        <a:rPr lang="en-GB" sz="1800" b="0" baseline="0" dirty="0" smtClean="0"/>
                        <a:t> of exam questions</a:t>
                      </a:r>
                      <a:endParaRPr lang="en-GB" sz="1800" b="0" dirty="0"/>
                    </a:p>
                  </a:txBody>
                  <a:tcPr/>
                </a:tc>
                <a:tc>
                  <a:txBody>
                    <a:bodyPr/>
                    <a:lstStyle/>
                    <a:p>
                      <a:r>
                        <a:rPr lang="en-GB" sz="1800" b="0" dirty="0" smtClean="0"/>
                        <a:t>What this means you must do</a:t>
                      </a:r>
                      <a:endParaRPr lang="en-GB" sz="1800" b="0" dirty="0"/>
                    </a:p>
                  </a:txBody>
                  <a:tcPr/>
                </a:tc>
              </a:tr>
              <a:tr h="1121374">
                <a:tc>
                  <a:txBody>
                    <a:bodyPr/>
                    <a:lstStyle/>
                    <a:p>
                      <a:r>
                        <a:rPr lang="en-GB" sz="1800" b="0" dirty="0" smtClean="0"/>
                        <a:t>Give</a:t>
                      </a:r>
                    </a:p>
                    <a:p>
                      <a:r>
                        <a:rPr lang="en-GB" sz="1800" b="0" dirty="0" smtClean="0"/>
                        <a:t>State</a:t>
                      </a:r>
                    </a:p>
                    <a:p>
                      <a:r>
                        <a:rPr lang="en-GB" sz="1800" b="0" dirty="0" smtClean="0"/>
                        <a:t>Identify</a:t>
                      </a:r>
                      <a:endParaRPr lang="en-GB" sz="1800" b="0" dirty="0"/>
                    </a:p>
                  </a:txBody>
                  <a:tcPr/>
                </a:tc>
                <a:tc>
                  <a:txBody>
                    <a:bodyPr/>
                    <a:lstStyle/>
                    <a:p>
                      <a:r>
                        <a:rPr lang="en-GB" sz="1800" b="0" dirty="0" smtClean="0"/>
                        <a:t>Require nothing more than a  short sentence. Give a brief response.  E.g.</a:t>
                      </a:r>
                      <a:r>
                        <a:rPr lang="en-GB" sz="1800" b="0" baseline="0" dirty="0" smtClean="0"/>
                        <a:t> Identify two elements of the marketing mix which Apple might change to improve its competitiveness. </a:t>
                      </a:r>
                      <a:r>
                        <a:rPr lang="en-GB" sz="1800" b="0" baseline="0" dirty="0" err="1" smtClean="0"/>
                        <a:t>Ans</a:t>
                      </a:r>
                      <a:r>
                        <a:rPr lang="en-GB" sz="1800" b="0" baseline="0" dirty="0" smtClean="0"/>
                        <a:t>: Profit/Place</a:t>
                      </a:r>
                      <a:endParaRPr lang="en-GB" sz="1800" b="0" dirty="0" smtClean="0"/>
                    </a:p>
                  </a:txBody>
                  <a:tcPr/>
                </a:tc>
              </a:tr>
              <a:tr h="1322708">
                <a:tc>
                  <a:txBody>
                    <a:bodyPr/>
                    <a:lstStyle/>
                    <a:p>
                      <a:r>
                        <a:rPr lang="en-GB" sz="1800" b="0" dirty="0" smtClean="0"/>
                        <a:t>Outline</a:t>
                      </a:r>
                      <a:r>
                        <a:rPr lang="en-GB" sz="1800" b="0" baseline="0" dirty="0" smtClean="0"/>
                        <a:t> one method a business might use to  increase its profit.</a:t>
                      </a:r>
                      <a:endParaRPr lang="en-GB" sz="1800" b="0" dirty="0"/>
                    </a:p>
                  </a:txBody>
                  <a:tcPr/>
                </a:tc>
                <a:tc>
                  <a:txBody>
                    <a:bodyPr/>
                    <a:lstStyle/>
                    <a:p>
                      <a:r>
                        <a:rPr lang="en-GB" sz="1800" b="0" dirty="0" smtClean="0"/>
                        <a:t>Comman</a:t>
                      </a:r>
                      <a:r>
                        <a:rPr lang="en-GB" sz="1800" b="0" baseline="0" dirty="0" smtClean="0"/>
                        <a:t>d word ‘outline’. </a:t>
                      </a:r>
                    </a:p>
                    <a:p>
                      <a:r>
                        <a:rPr lang="en-GB" sz="1800" b="0" baseline="0" dirty="0" smtClean="0"/>
                        <a:t>Need to identify a method of increasing profit. Then 2 points in relation to the method identified .</a:t>
                      </a:r>
                      <a:endParaRPr lang="en-GB" sz="1800" b="0" dirty="0" smtClean="0"/>
                    </a:p>
                  </a:txBody>
                  <a:tcPr/>
                </a:tc>
              </a:tr>
              <a:tr h="1743569">
                <a:tc gridSpan="2">
                  <a:txBody>
                    <a:bodyPr/>
                    <a:lstStyle/>
                    <a:p>
                      <a:r>
                        <a:rPr lang="en-GB" sz="1800" b="0" dirty="0" smtClean="0"/>
                        <a:t>Model Answer:</a:t>
                      </a:r>
                    </a:p>
                    <a:p>
                      <a:r>
                        <a:rPr lang="en-GB" sz="1800" b="0" dirty="0" smtClean="0"/>
                        <a:t>A method</a:t>
                      </a:r>
                      <a:r>
                        <a:rPr lang="en-GB" sz="1800" b="0" baseline="0" dirty="0" smtClean="0"/>
                        <a:t> would be advertising. Profits will go up by boosting sales (1 mark), this will mean more income (1 mark) so there will be more money left over when costs are taken away. </a:t>
                      </a:r>
                      <a:endParaRPr lang="en-GB" sz="1800" b="0" dirty="0"/>
                    </a:p>
                  </a:txBody>
                  <a:tcPr/>
                </a:tc>
                <a:tc hMerge="1">
                  <a:txBody>
                    <a:bodyPr/>
                    <a:lstStyle/>
                    <a:p>
                      <a:endParaRPr lang="en-GB" dirty="0" smtClean="0"/>
                    </a:p>
                  </a:txBody>
                  <a:tcPr/>
                </a:tc>
              </a:tr>
            </a:tbl>
          </a:graphicData>
        </a:graphic>
      </p:graphicFrame>
      <p:sp>
        <p:nvSpPr>
          <p:cNvPr id="7" name="Rectangle 6"/>
          <p:cNvSpPr/>
          <p:nvPr/>
        </p:nvSpPr>
        <p:spPr>
          <a:xfrm>
            <a:off x="3342344" y="2137518"/>
            <a:ext cx="5472608" cy="1368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318008" y="4729806"/>
            <a:ext cx="8496000"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3342344" y="3375302"/>
            <a:ext cx="5472608" cy="1368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grpId="0" nodeType="clickEffect">
                                  <p:stCondLst>
                                    <p:cond delay="0"/>
                                  </p:stCondLst>
                                  <p:childTnLst>
                                    <p:animEffect transition="out" filter="blinds(horizontal)">
                                      <p:cBhvr>
                                        <p:cTn id="11" dur="500"/>
                                        <p:tgtEl>
                                          <p:spTgt spid="11"/>
                                        </p:tgtEl>
                                      </p:cBhvr>
                                    </p:animEffect>
                                    <p:set>
                                      <p:cBhvr>
                                        <p:cTn id="12" dur="1" fill="hold">
                                          <p:stCondLst>
                                            <p:cond delay="499"/>
                                          </p:stCondLst>
                                        </p:cTn>
                                        <p:tgtEl>
                                          <p:spTgt spid="11"/>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 presetClass="exit" presetSubtype="10" fill="hold" grpId="0" nodeType="clickEffect">
                                  <p:stCondLst>
                                    <p:cond delay="0"/>
                                  </p:stCondLst>
                                  <p:childTnLst>
                                    <p:animEffect transition="out" filter="blinds(horizontal)">
                                      <p:cBhvr>
                                        <p:cTn id="16" dur="500"/>
                                        <p:tgtEl>
                                          <p:spTgt spid="8"/>
                                        </p:tgtEl>
                                      </p:cBhvr>
                                    </p:animEffect>
                                    <p:set>
                                      <p:cBhvr>
                                        <p:cTn id="17"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95300" y="332657"/>
            <a:ext cx="8229600" cy="72179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600" dirty="0" smtClean="0">
                <a:solidFill>
                  <a:srgbClr val="C00000"/>
                </a:solidFill>
              </a:rPr>
              <a:t>Question 1c) from June 2011</a:t>
            </a:r>
            <a:endParaRPr lang="en-GB" sz="3600" dirty="0">
              <a:solidFill>
                <a:srgbClr val="C00000"/>
              </a:solidFill>
            </a:endParaRPr>
          </a:p>
        </p:txBody>
      </p:sp>
      <p:sp>
        <p:nvSpPr>
          <p:cNvPr id="5" name="Rectangle 4"/>
          <p:cNvSpPr/>
          <p:nvPr/>
        </p:nvSpPr>
        <p:spPr>
          <a:xfrm>
            <a:off x="467544" y="1773971"/>
            <a:ext cx="8208912" cy="3831818"/>
          </a:xfrm>
          <a:prstGeom prst="rect">
            <a:avLst/>
          </a:prstGeom>
        </p:spPr>
        <p:txBody>
          <a:bodyPr wrap="square">
            <a:spAutoFit/>
          </a:bodyPr>
          <a:lstStyle/>
          <a:p>
            <a:r>
              <a:rPr lang="en-GB" sz="2700" dirty="0"/>
              <a:t>This is an example of an </a:t>
            </a:r>
            <a:r>
              <a:rPr lang="en-GB" sz="2700" i="1" dirty="0" smtClean="0">
                <a:solidFill>
                  <a:srgbClr val="C00000"/>
                </a:solidFill>
              </a:rPr>
              <a:t>“explain”</a:t>
            </a:r>
            <a:r>
              <a:rPr lang="en-GB" sz="2700" i="1" dirty="0" smtClean="0"/>
              <a:t> </a:t>
            </a:r>
            <a:r>
              <a:rPr lang="en-GB" sz="2700" dirty="0" smtClean="0"/>
              <a:t>question </a:t>
            </a:r>
            <a:r>
              <a:rPr lang="en-GB" sz="2700" dirty="0"/>
              <a:t>that </a:t>
            </a:r>
            <a:r>
              <a:rPr lang="en-GB" sz="2700" i="1" dirty="0">
                <a:solidFill>
                  <a:srgbClr val="C00000"/>
                </a:solidFill>
              </a:rPr>
              <a:t>does not </a:t>
            </a:r>
            <a:r>
              <a:rPr lang="en-GB" sz="2700" dirty="0"/>
              <a:t>require the use of context</a:t>
            </a:r>
            <a:r>
              <a:rPr lang="en-GB" sz="2700" dirty="0" smtClean="0"/>
              <a:t>.  </a:t>
            </a:r>
            <a:r>
              <a:rPr lang="en-GB" sz="2700" dirty="0"/>
              <a:t>This </a:t>
            </a:r>
            <a:r>
              <a:rPr lang="en-GB" sz="2700" dirty="0" smtClean="0"/>
              <a:t>is because </a:t>
            </a:r>
            <a:r>
              <a:rPr lang="en-GB" sz="2700" dirty="0"/>
              <a:t>the question just refers to a</a:t>
            </a:r>
            <a:r>
              <a:rPr lang="en-GB" sz="2700" b="1" dirty="0"/>
              <a:t> </a:t>
            </a:r>
            <a:r>
              <a:rPr lang="en-GB" sz="2700" i="1" dirty="0" smtClean="0">
                <a:solidFill>
                  <a:srgbClr val="C00000"/>
                </a:solidFill>
              </a:rPr>
              <a:t>general</a:t>
            </a:r>
            <a:r>
              <a:rPr lang="en-GB" sz="2700" dirty="0" smtClean="0"/>
              <a:t> </a:t>
            </a:r>
            <a:r>
              <a:rPr lang="en-GB" sz="2700" i="1" dirty="0" smtClean="0"/>
              <a:t>“</a:t>
            </a:r>
            <a:r>
              <a:rPr lang="en-GB" sz="2700" i="1" dirty="0" smtClean="0"/>
              <a:t>business”</a:t>
            </a:r>
            <a:r>
              <a:rPr lang="en-GB" sz="2700" dirty="0" smtClean="0"/>
              <a:t>.  In </a:t>
            </a:r>
            <a:r>
              <a:rPr lang="en-GB" sz="2700" dirty="0"/>
              <a:t>an explain question, </a:t>
            </a:r>
            <a:r>
              <a:rPr lang="en-GB" sz="2700" dirty="0" smtClean="0"/>
              <a:t>you need </a:t>
            </a:r>
            <a:r>
              <a:rPr lang="en-GB" sz="2700" dirty="0"/>
              <a:t>to </a:t>
            </a:r>
            <a:r>
              <a:rPr lang="en-GB" sz="2700" i="1" dirty="0">
                <a:solidFill>
                  <a:srgbClr val="C00000"/>
                </a:solidFill>
              </a:rPr>
              <a:t>highlight a problem </a:t>
            </a:r>
            <a:r>
              <a:rPr lang="en-GB" sz="2700" dirty="0"/>
              <a:t>and then make </a:t>
            </a:r>
            <a:r>
              <a:rPr lang="en-GB" sz="2700" i="1" dirty="0">
                <a:solidFill>
                  <a:srgbClr val="C00000"/>
                </a:solidFill>
              </a:rPr>
              <a:t>two connected statements</a:t>
            </a:r>
            <a:r>
              <a:rPr lang="en-GB" sz="2700" dirty="0"/>
              <a:t> that </a:t>
            </a:r>
            <a:r>
              <a:rPr lang="en-GB" sz="2700" i="1" dirty="0">
                <a:solidFill>
                  <a:srgbClr val="C00000"/>
                </a:solidFill>
              </a:rPr>
              <a:t>explain</a:t>
            </a:r>
            <a:r>
              <a:rPr lang="en-GB" sz="2700" dirty="0"/>
              <a:t> </a:t>
            </a:r>
            <a:r>
              <a:rPr lang="en-GB" sz="2700" dirty="0" smtClean="0"/>
              <a:t>the problem </a:t>
            </a:r>
            <a:r>
              <a:rPr lang="en-GB" sz="2700" dirty="0"/>
              <a:t>identified</a:t>
            </a:r>
            <a:r>
              <a:rPr lang="en-GB" sz="2700" dirty="0" smtClean="0"/>
              <a:t>.  </a:t>
            </a:r>
            <a:r>
              <a:rPr lang="en-GB" sz="2700" dirty="0"/>
              <a:t>Explain questions will always be worth 3 marks, and </a:t>
            </a:r>
            <a:r>
              <a:rPr lang="en-GB" sz="2700" dirty="0">
                <a:solidFill>
                  <a:srgbClr val="C00000"/>
                </a:solidFill>
              </a:rPr>
              <a:t>marks will not </a:t>
            </a:r>
            <a:r>
              <a:rPr lang="en-GB" sz="2700" dirty="0" smtClean="0">
                <a:solidFill>
                  <a:srgbClr val="C00000"/>
                </a:solidFill>
              </a:rPr>
              <a:t>be awarded </a:t>
            </a:r>
            <a:r>
              <a:rPr lang="en-GB" sz="2700" dirty="0">
                <a:solidFill>
                  <a:srgbClr val="C00000"/>
                </a:solidFill>
              </a:rPr>
              <a:t>for the definition of a key term </a:t>
            </a:r>
            <a:r>
              <a:rPr lang="en-GB" sz="2700" dirty="0"/>
              <a:t>at the start of the response</a:t>
            </a:r>
            <a:r>
              <a:rPr lang="en-GB" sz="2700" dirty="0" smtClean="0"/>
              <a:t>.</a:t>
            </a:r>
            <a:endParaRPr lang="en-GB" sz="2700" dirty="0"/>
          </a:p>
        </p:txBody>
      </p:sp>
    </p:spTree>
    <p:extLst>
      <p:ext uri="{BB962C8B-B14F-4D97-AF65-F5344CB8AC3E}">
        <p14:creationId xmlns:p14="http://schemas.microsoft.com/office/powerpoint/2010/main" xmlns="" val="41181403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xmlns="" val="1183421494"/>
              </p:ext>
            </p:extLst>
          </p:nvPr>
        </p:nvGraphicFramePr>
        <p:xfrm>
          <a:off x="611562" y="1949931"/>
          <a:ext cx="6864422" cy="2032000"/>
        </p:xfrm>
        <a:graphic>
          <a:graphicData uri="http://schemas.openxmlformats.org/drawingml/2006/table">
            <a:tbl>
              <a:tblPr firstRow="1" bandRow="1">
                <a:tableStyleId>{5C22544A-7EE6-4342-B048-85BDC9FD1C3A}</a:tableStyleId>
              </a:tblPr>
              <a:tblGrid>
                <a:gridCol w="824337"/>
                <a:gridCol w="824339"/>
                <a:gridCol w="824337"/>
                <a:gridCol w="824337"/>
                <a:gridCol w="824339"/>
                <a:gridCol w="824337"/>
                <a:gridCol w="824337"/>
                <a:gridCol w="824339"/>
                <a:gridCol w="269720"/>
              </a:tblGrid>
              <a:tr h="2032000">
                <a:tc>
                  <a:txBody>
                    <a:bodyPr/>
                    <a:lstStyle/>
                    <a:p>
                      <a:endParaRPr lang="en-GB" sz="1800" dirty="0"/>
                    </a:p>
                  </a:txBody>
                  <a:tcPr>
                    <a:noFill/>
                  </a:tcPr>
                </a:tc>
                <a:tc>
                  <a:txBody>
                    <a:bodyPr/>
                    <a:lstStyle/>
                    <a:p>
                      <a:endParaRPr lang="en-GB" sz="1800" dirty="0"/>
                    </a:p>
                  </a:txBody>
                  <a:tcPr>
                    <a:noFill/>
                  </a:tcPr>
                </a:tc>
                <a:tc>
                  <a:txBody>
                    <a:bodyPr/>
                    <a:lstStyle/>
                    <a:p>
                      <a:endParaRPr lang="en-GB" sz="1800" dirty="0"/>
                    </a:p>
                  </a:txBody>
                  <a:tcPr>
                    <a:noFill/>
                  </a:tcPr>
                </a:tc>
                <a:tc>
                  <a:txBody>
                    <a:bodyPr/>
                    <a:lstStyle/>
                    <a:p>
                      <a:endParaRPr lang="en-GB" sz="1800" dirty="0"/>
                    </a:p>
                  </a:txBody>
                  <a:tcPr>
                    <a:noFill/>
                  </a:tcPr>
                </a:tc>
                <a:tc>
                  <a:txBody>
                    <a:bodyPr/>
                    <a:lstStyle/>
                    <a:p>
                      <a:endParaRPr lang="en-GB" sz="1800" dirty="0"/>
                    </a:p>
                  </a:txBody>
                  <a:tcPr>
                    <a:noFill/>
                  </a:tcPr>
                </a:tc>
                <a:tc>
                  <a:txBody>
                    <a:bodyPr/>
                    <a:lstStyle/>
                    <a:p>
                      <a:endParaRPr lang="en-GB" sz="1800" dirty="0"/>
                    </a:p>
                  </a:txBody>
                  <a:tcPr>
                    <a:noFill/>
                  </a:tcPr>
                </a:tc>
                <a:tc>
                  <a:txBody>
                    <a:bodyPr/>
                    <a:lstStyle/>
                    <a:p>
                      <a:endParaRPr lang="en-GB" sz="1800" dirty="0"/>
                    </a:p>
                  </a:txBody>
                  <a:tcPr>
                    <a:noFill/>
                  </a:tcPr>
                </a:tc>
                <a:tc>
                  <a:txBody>
                    <a:bodyPr/>
                    <a:lstStyle/>
                    <a:p>
                      <a:endParaRPr lang="en-GB" sz="1800" dirty="0"/>
                    </a:p>
                  </a:txBody>
                  <a:tcPr>
                    <a:noFill/>
                  </a:tcPr>
                </a:tc>
                <a:tc>
                  <a:txBody>
                    <a:bodyPr/>
                    <a:lstStyle/>
                    <a:p>
                      <a:endParaRPr lang="en-GB" sz="1800" dirty="0"/>
                    </a:p>
                  </a:txBody>
                  <a:tcPr>
                    <a:noFill/>
                  </a:tcPr>
                </a:tc>
              </a:tr>
            </a:tbl>
          </a:graphicData>
        </a:graphic>
      </p:graphicFrame>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l="426" r="1683"/>
          <a:stretch>
            <a:fillRect/>
          </a:stretch>
        </p:blipFill>
        <p:spPr bwMode="auto">
          <a:xfrm>
            <a:off x="467544" y="980728"/>
            <a:ext cx="8064896" cy="3929743"/>
          </a:xfrm>
          <a:prstGeom prst="rect">
            <a:avLst/>
          </a:prstGeom>
          <a:noFill/>
          <a:ln w="12700">
            <a:solidFill>
              <a:srgbClr val="C00000"/>
            </a:solid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TextBox 4"/>
          <p:cNvSpPr txBox="1"/>
          <p:nvPr/>
        </p:nvSpPr>
        <p:spPr>
          <a:xfrm>
            <a:off x="395536" y="5589240"/>
            <a:ext cx="2160240" cy="830997"/>
          </a:xfrm>
          <a:prstGeom prst="rect">
            <a:avLst/>
          </a:prstGeom>
          <a:noFill/>
        </p:spPr>
        <p:txBody>
          <a:bodyPr wrap="square" rtlCol="0">
            <a:spAutoFit/>
          </a:bodyPr>
          <a:lstStyle/>
          <a:p>
            <a:r>
              <a:rPr lang="en-GB" sz="2400" dirty="0" smtClean="0"/>
              <a:t>Identifies a problem</a:t>
            </a:r>
            <a:endParaRPr lang="en-GB" sz="2400" dirty="0"/>
          </a:p>
        </p:txBody>
      </p:sp>
      <p:cxnSp>
        <p:nvCxnSpPr>
          <p:cNvPr id="7" name="Straight Arrow Connector 6"/>
          <p:cNvCxnSpPr/>
          <p:nvPr/>
        </p:nvCxnSpPr>
        <p:spPr>
          <a:xfrm flipV="1">
            <a:off x="1187624" y="2420888"/>
            <a:ext cx="576064" cy="3201450"/>
          </a:xfrm>
          <a:prstGeom prst="straightConnector1">
            <a:avLst/>
          </a:prstGeom>
          <a:ln>
            <a:solidFill>
              <a:srgbClr val="C00000"/>
            </a:solidFill>
            <a:tailEnd type="arrow"/>
          </a:ln>
        </p:spPr>
        <p:style>
          <a:lnRef idx="2">
            <a:schemeClr val="dk1"/>
          </a:lnRef>
          <a:fillRef idx="0">
            <a:schemeClr val="dk1"/>
          </a:fillRef>
          <a:effectRef idx="1">
            <a:schemeClr val="dk1"/>
          </a:effectRef>
          <a:fontRef idx="minor">
            <a:schemeClr val="tx1"/>
          </a:fontRef>
        </p:style>
      </p:cxnSp>
      <p:sp>
        <p:nvSpPr>
          <p:cNvPr id="8" name="TextBox 7"/>
          <p:cNvSpPr txBox="1"/>
          <p:nvPr/>
        </p:nvSpPr>
        <p:spPr>
          <a:xfrm>
            <a:off x="3203848" y="5229200"/>
            <a:ext cx="2376264" cy="830997"/>
          </a:xfrm>
          <a:prstGeom prst="rect">
            <a:avLst/>
          </a:prstGeom>
          <a:noFill/>
        </p:spPr>
        <p:txBody>
          <a:bodyPr wrap="square" rtlCol="0">
            <a:spAutoFit/>
          </a:bodyPr>
          <a:lstStyle/>
          <a:p>
            <a:r>
              <a:rPr lang="en-GB" sz="2400" dirty="0" smtClean="0"/>
              <a:t>Develops the problem</a:t>
            </a:r>
            <a:endParaRPr lang="en-GB" sz="2400" dirty="0"/>
          </a:p>
        </p:txBody>
      </p:sp>
      <p:cxnSp>
        <p:nvCxnSpPr>
          <p:cNvPr id="11" name="Straight Arrow Connector 10"/>
          <p:cNvCxnSpPr/>
          <p:nvPr/>
        </p:nvCxnSpPr>
        <p:spPr>
          <a:xfrm flipH="1" flipV="1">
            <a:off x="4283968" y="2420888"/>
            <a:ext cx="360040" cy="2769404"/>
          </a:xfrm>
          <a:prstGeom prst="straightConnector1">
            <a:avLst/>
          </a:prstGeom>
          <a:ln>
            <a:solidFill>
              <a:srgbClr val="C00000"/>
            </a:solidFill>
            <a:tailEnd type="arrow"/>
          </a:ln>
        </p:spPr>
        <p:style>
          <a:lnRef idx="2">
            <a:schemeClr val="dk1"/>
          </a:lnRef>
          <a:fillRef idx="0">
            <a:schemeClr val="dk1"/>
          </a:fillRef>
          <a:effectRef idx="1">
            <a:schemeClr val="dk1"/>
          </a:effectRef>
          <a:fontRef idx="minor">
            <a:schemeClr val="tx1"/>
          </a:fontRef>
        </p:style>
      </p:cxnSp>
      <p:sp>
        <p:nvSpPr>
          <p:cNvPr id="14" name="TextBox 13"/>
          <p:cNvSpPr txBox="1"/>
          <p:nvPr/>
        </p:nvSpPr>
        <p:spPr>
          <a:xfrm>
            <a:off x="6156176" y="5486707"/>
            <a:ext cx="2376264" cy="830997"/>
          </a:xfrm>
          <a:prstGeom prst="rect">
            <a:avLst/>
          </a:prstGeom>
          <a:noFill/>
        </p:spPr>
        <p:txBody>
          <a:bodyPr wrap="square" rtlCol="0">
            <a:spAutoFit/>
          </a:bodyPr>
          <a:lstStyle/>
          <a:p>
            <a:r>
              <a:rPr lang="en-GB" sz="2400" dirty="0" smtClean="0"/>
              <a:t>Develops the problem further</a:t>
            </a:r>
            <a:endParaRPr lang="en-GB" sz="2400" dirty="0"/>
          </a:p>
        </p:txBody>
      </p:sp>
      <p:cxnSp>
        <p:nvCxnSpPr>
          <p:cNvPr id="15" name="Straight Arrow Connector 14"/>
          <p:cNvCxnSpPr/>
          <p:nvPr/>
        </p:nvCxnSpPr>
        <p:spPr>
          <a:xfrm flipH="1" flipV="1">
            <a:off x="3203848" y="4365104"/>
            <a:ext cx="3960440" cy="1153868"/>
          </a:xfrm>
          <a:prstGeom prst="straightConnector1">
            <a:avLst/>
          </a:prstGeom>
          <a:ln>
            <a:solidFill>
              <a:srgbClr val="C00000"/>
            </a:solidFill>
            <a:tailEnd type="arrow"/>
          </a:ln>
        </p:spPr>
        <p:style>
          <a:lnRef idx="2">
            <a:schemeClr val="dk1"/>
          </a:lnRef>
          <a:fillRef idx="0">
            <a:schemeClr val="dk1"/>
          </a:fillRef>
          <a:effectRef idx="1">
            <a:schemeClr val="dk1"/>
          </a:effectRef>
          <a:fontRef idx="minor">
            <a:schemeClr val="tx1"/>
          </a:fontRef>
        </p:style>
      </p:cxnSp>
      <p:sp>
        <p:nvSpPr>
          <p:cNvPr id="10" name="Title 9"/>
          <p:cNvSpPr>
            <a:spLocks noGrp="1"/>
          </p:cNvSpPr>
          <p:nvPr>
            <p:ph type="title"/>
          </p:nvPr>
        </p:nvSpPr>
        <p:spPr>
          <a:xfrm>
            <a:off x="301752" y="157576"/>
            <a:ext cx="8534400" cy="758952"/>
          </a:xfrm>
        </p:spPr>
        <p:txBody>
          <a:bodyPr>
            <a:normAutofit/>
          </a:bodyPr>
          <a:lstStyle/>
          <a:p>
            <a:r>
              <a:rPr lang="en-GB" sz="3600" dirty="0" smtClean="0">
                <a:solidFill>
                  <a:srgbClr val="C00000"/>
                </a:solidFill>
              </a:rPr>
              <a:t>Explain question example</a:t>
            </a:r>
            <a:endParaRPr lang="en-GB" sz="3600" dirty="0">
              <a:solidFill>
                <a:srgbClr val="C00000"/>
              </a:solidFill>
            </a:endParaRPr>
          </a:p>
        </p:txBody>
      </p:sp>
    </p:spTree>
    <p:extLst>
      <p:ext uri="{BB962C8B-B14F-4D97-AF65-F5344CB8AC3E}">
        <p14:creationId xmlns:p14="http://schemas.microsoft.com/office/powerpoint/2010/main" xmlns="" val="261412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33176" y="2134273"/>
            <a:ext cx="8460000" cy="1798783"/>
          </a:xfrm>
          <a:prstGeom prst="rect">
            <a:avLst/>
          </a:prstGeom>
          <a:noFill/>
          <a:ln w="12700">
            <a:solidFill>
              <a:srgbClr val="C00000"/>
            </a:solid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extBox 3"/>
          <p:cNvSpPr txBox="1"/>
          <p:nvPr/>
        </p:nvSpPr>
        <p:spPr>
          <a:xfrm>
            <a:off x="323528" y="4449886"/>
            <a:ext cx="8136904" cy="923330"/>
          </a:xfrm>
          <a:prstGeom prst="rect">
            <a:avLst/>
          </a:prstGeom>
          <a:noFill/>
        </p:spPr>
        <p:txBody>
          <a:bodyPr wrap="square" rtlCol="0">
            <a:spAutoFit/>
          </a:bodyPr>
          <a:lstStyle/>
          <a:p>
            <a:r>
              <a:rPr lang="en-GB" sz="2700" dirty="0" smtClean="0">
                <a:solidFill>
                  <a:srgbClr val="C00000"/>
                </a:solidFill>
              </a:rPr>
              <a:t>Let’s </a:t>
            </a:r>
            <a:r>
              <a:rPr lang="en-GB" sz="2700" dirty="0" smtClean="0">
                <a:solidFill>
                  <a:srgbClr val="C00000"/>
                </a:solidFill>
              </a:rPr>
              <a:t>learn from the advice</a:t>
            </a:r>
            <a:r>
              <a:rPr lang="en-GB" sz="2700" dirty="0" smtClean="0">
                <a:solidFill>
                  <a:srgbClr val="C00000"/>
                </a:solidFill>
              </a:rPr>
              <a:t>.  </a:t>
            </a:r>
          </a:p>
          <a:p>
            <a:r>
              <a:rPr lang="en-GB" sz="2700" dirty="0" smtClean="0">
                <a:solidFill>
                  <a:srgbClr val="C00000"/>
                </a:solidFill>
              </a:rPr>
              <a:t>Answer </a:t>
            </a:r>
            <a:r>
              <a:rPr lang="en-GB" sz="2700" dirty="0" smtClean="0">
                <a:solidFill>
                  <a:srgbClr val="C00000"/>
                </a:solidFill>
              </a:rPr>
              <a:t>the following question </a:t>
            </a:r>
            <a:r>
              <a:rPr lang="en-GB" sz="2700" dirty="0" smtClean="0">
                <a:solidFill>
                  <a:srgbClr val="C00000"/>
                </a:solidFill>
              </a:rPr>
              <a:t>in </a:t>
            </a:r>
            <a:r>
              <a:rPr lang="en-GB" sz="2700" dirty="0" smtClean="0">
                <a:solidFill>
                  <a:srgbClr val="C00000"/>
                </a:solidFill>
              </a:rPr>
              <a:t>context</a:t>
            </a:r>
            <a:endParaRPr lang="en-GB" sz="2700" dirty="0">
              <a:solidFill>
                <a:srgbClr val="C00000"/>
              </a:solidFill>
            </a:endParaRPr>
          </a:p>
        </p:txBody>
      </p:sp>
      <p:sp>
        <p:nvSpPr>
          <p:cNvPr id="5" name="Title 4"/>
          <p:cNvSpPr>
            <a:spLocks noGrp="1"/>
          </p:cNvSpPr>
          <p:nvPr>
            <p:ph type="title"/>
          </p:nvPr>
        </p:nvSpPr>
        <p:spPr/>
        <p:txBody>
          <a:bodyPr>
            <a:normAutofit/>
          </a:bodyPr>
          <a:lstStyle/>
          <a:p>
            <a:r>
              <a:rPr lang="en-GB" sz="3600" dirty="0" smtClean="0">
                <a:solidFill>
                  <a:srgbClr val="C00000"/>
                </a:solidFill>
              </a:rPr>
              <a:t>Context question </a:t>
            </a:r>
            <a:endParaRPr lang="en-GB" sz="3600" dirty="0">
              <a:solidFill>
                <a:srgbClr val="C00000"/>
              </a:solidFill>
            </a:endParaRPr>
          </a:p>
        </p:txBody>
      </p:sp>
    </p:spTree>
    <p:extLst>
      <p:ext uri="{BB962C8B-B14F-4D97-AF65-F5344CB8AC3E}">
        <p14:creationId xmlns:p14="http://schemas.microsoft.com/office/powerpoint/2010/main" xmlns="" val="29062728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xmlns="" val="1376818544"/>
              </p:ext>
            </p:extLst>
          </p:nvPr>
        </p:nvGraphicFramePr>
        <p:xfrm>
          <a:off x="568584" y="1894265"/>
          <a:ext cx="8064896" cy="4127023"/>
        </p:xfrm>
        <a:graphic>
          <a:graphicData uri="http://schemas.openxmlformats.org/drawingml/2006/table">
            <a:tbl>
              <a:tblPr firstRow="1" bandRow="1">
                <a:tableStyleId>{5C22544A-7EE6-4342-B048-85BDC9FD1C3A}</a:tableStyleId>
              </a:tblPr>
              <a:tblGrid>
                <a:gridCol w="4032448"/>
                <a:gridCol w="4032448"/>
              </a:tblGrid>
              <a:tr h="352383">
                <a:tc>
                  <a:txBody>
                    <a:bodyPr/>
                    <a:lstStyle/>
                    <a:p>
                      <a:r>
                        <a:rPr lang="en-GB" sz="1800" dirty="0" smtClean="0"/>
                        <a:t>Types</a:t>
                      </a:r>
                      <a:r>
                        <a:rPr lang="en-GB" sz="1800" baseline="0" dirty="0" smtClean="0"/>
                        <a:t> of exam questions</a:t>
                      </a:r>
                      <a:endParaRPr lang="en-GB" sz="1800" dirty="0"/>
                    </a:p>
                  </a:txBody>
                  <a:tcPr/>
                </a:tc>
                <a:tc>
                  <a:txBody>
                    <a:bodyPr/>
                    <a:lstStyle/>
                    <a:p>
                      <a:r>
                        <a:rPr lang="en-GB" sz="1800" dirty="0" smtClean="0"/>
                        <a:t>What this means you must do</a:t>
                      </a:r>
                      <a:endParaRPr lang="en-GB" sz="1800" dirty="0"/>
                    </a:p>
                  </a:txBody>
                  <a:tcPr/>
                </a:tc>
              </a:tr>
              <a:tr h="1938107">
                <a:tc>
                  <a:txBody>
                    <a:bodyPr/>
                    <a:lstStyle/>
                    <a:p>
                      <a:r>
                        <a:rPr lang="en-GB" sz="1800" dirty="0" smtClean="0"/>
                        <a:t>Explain </a:t>
                      </a:r>
                    </a:p>
                    <a:p>
                      <a:r>
                        <a:rPr lang="en-GB" sz="1800" dirty="0" smtClean="0"/>
                        <a:t>e.g.</a:t>
                      </a:r>
                    </a:p>
                    <a:p>
                      <a:r>
                        <a:rPr lang="en-GB" sz="1800" dirty="0" smtClean="0"/>
                        <a:t>Explain 1 way in which Just</a:t>
                      </a:r>
                      <a:r>
                        <a:rPr lang="en-GB" sz="1800" baseline="0" dirty="0" smtClean="0"/>
                        <a:t> in time method of stock control might benefit a business such as McDonalds</a:t>
                      </a:r>
                      <a:endParaRPr lang="en-GB" sz="1800" dirty="0"/>
                    </a:p>
                  </a:txBody>
                  <a:tcPr/>
                </a:tc>
                <a:tc>
                  <a:txBody>
                    <a:bodyPr/>
                    <a:lstStyle/>
                    <a:p>
                      <a:r>
                        <a:rPr lang="en-GB" sz="1800" dirty="0" smtClean="0"/>
                        <a:t>Requires</a:t>
                      </a:r>
                      <a:r>
                        <a:rPr lang="en-GB" sz="1800" baseline="0" dirty="0" smtClean="0"/>
                        <a:t> you to develop your answer. All explain questions are based around a </a:t>
                      </a:r>
                      <a:r>
                        <a:rPr lang="en-GB" sz="1800" b="1" i="1" baseline="0" dirty="0" smtClean="0">
                          <a:solidFill>
                            <a:srgbClr val="C00000"/>
                          </a:solidFill>
                        </a:rPr>
                        <a:t>context</a:t>
                      </a:r>
                      <a:r>
                        <a:rPr lang="en-GB" sz="1800" b="1" baseline="0" dirty="0" smtClean="0"/>
                        <a:t>. </a:t>
                      </a:r>
                      <a:r>
                        <a:rPr lang="en-GB" sz="1800" baseline="0" dirty="0" smtClean="0"/>
                        <a:t>If reference is made to the context in the question then </a:t>
                      </a:r>
                      <a:r>
                        <a:rPr lang="en-GB" sz="1800" b="1" i="1" baseline="0" dirty="0" smtClean="0">
                          <a:solidFill>
                            <a:srgbClr val="C00000"/>
                          </a:solidFill>
                        </a:rPr>
                        <a:t>you must refer</a:t>
                      </a:r>
                      <a:r>
                        <a:rPr lang="en-GB" sz="1800" i="1" baseline="0" dirty="0" smtClean="0">
                          <a:solidFill>
                            <a:srgbClr val="C00000"/>
                          </a:solidFill>
                        </a:rPr>
                        <a:t> </a:t>
                      </a:r>
                      <a:r>
                        <a:rPr lang="en-GB" sz="1800" baseline="0" dirty="0" smtClean="0"/>
                        <a:t>to the scenario. Try to use connective words such as ‘this leads to’ or ‘because’….</a:t>
                      </a:r>
                      <a:endParaRPr lang="en-GB" sz="1800" dirty="0" smtClean="0"/>
                    </a:p>
                  </a:txBody>
                  <a:tcPr/>
                </a:tc>
              </a:tr>
              <a:tr h="1749583">
                <a:tc gridSpan="2">
                  <a:txBody>
                    <a:bodyPr/>
                    <a:lstStyle/>
                    <a:p>
                      <a:r>
                        <a:rPr lang="en-GB" sz="1800" b="1" dirty="0" smtClean="0"/>
                        <a:t>Model Answer:</a:t>
                      </a:r>
                    </a:p>
                    <a:p>
                      <a:r>
                        <a:rPr lang="en-GB" sz="1800" b="0" dirty="0" smtClean="0"/>
                        <a:t>JIT</a:t>
                      </a:r>
                      <a:r>
                        <a:rPr lang="en-GB" sz="1800" b="0" baseline="0" dirty="0" smtClean="0"/>
                        <a:t> is important because it means that McDonalds </a:t>
                      </a:r>
                      <a:r>
                        <a:rPr lang="en-GB" sz="1800" b="1" i="1" baseline="0" dirty="0" smtClean="0">
                          <a:solidFill>
                            <a:srgbClr val="C00000"/>
                          </a:solidFill>
                        </a:rPr>
                        <a:t>will always have fresh food</a:t>
                      </a:r>
                      <a:r>
                        <a:rPr lang="en-GB" sz="1800" b="0" baseline="0" dirty="0" smtClean="0"/>
                        <a:t>. (1 mark) This means that people will think that  it is higher quality </a:t>
                      </a:r>
                      <a:r>
                        <a:rPr lang="en-GB" sz="1800" b="1" i="1" baseline="0" dirty="0" smtClean="0">
                          <a:solidFill>
                            <a:srgbClr val="C00000"/>
                          </a:solidFill>
                        </a:rPr>
                        <a:t>and</a:t>
                      </a:r>
                      <a:r>
                        <a:rPr lang="en-GB" sz="1800" b="0" baseline="0" dirty="0" smtClean="0"/>
                        <a:t> they will never run out. (1 mark). </a:t>
                      </a:r>
                      <a:r>
                        <a:rPr lang="en-GB" sz="1800" b="1" i="1" baseline="0" dirty="0" smtClean="0">
                          <a:solidFill>
                            <a:srgbClr val="C00000"/>
                          </a:solidFill>
                        </a:rPr>
                        <a:t>As a result </a:t>
                      </a:r>
                      <a:r>
                        <a:rPr lang="en-GB" sz="1800" b="0" baseline="0" dirty="0" smtClean="0"/>
                        <a:t>they will get more customers returning and make more profits (1 mark).</a:t>
                      </a:r>
                      <a:endParaRPr lang="en-GB" sz="1800" b="0" dirty="0" smtClean="0"/>
                    </a:p>
                  </a:txBody>
                  <a:tcPr/>
                </a:tc>
                <a:tc hMerge="1">
                  <a:txBody>
                    <a:bodyPr/>
                    <a:lstStyle/>
                    <a:p>
                      <a:endParaRPr lang="en-GB" dirty="0" smtClean="0"/>
                    </a:p>
                  </a:txBody>
                  <a:tcPr/>
                </a:tc>
              </a:tr>
            </a:tbl>
          </a:graphicData>
        </a:graphic>
      </p:graphicFrame>
      <p:sp>
        <p:nvSpPr>
          <p:cNvPr id="5" name="Rectangle 4"/>
          <p:cNvSpPr/>
          <p:nvPr/>
        </p:nvSpPr>
        <p:spPr>
          <a:xfrm>
            <a:off x="4586068" y="2248282"/>
            <a:ext cx="4032448" cy="2016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562472" y="4278154"/>
            <a:ext cx="8064896" cy="17358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itle 6"/>
          <p:cNvSpPr>
            <a:spLocks noGrp="1"/>
          </p:cNvSpPr>
          <p:nvPr>
            <p:ph type="title"/>
          </p:nvPr>
        </p:nvSpPr>
        <p:spPr>
          <a:xfrm>
            <a:off x="152216" y="260648"/>
            <a:ext cx="8820000" cy="758952"/>
          </a:xfrm>
        </p:spPr>
        <p:txBody>
          <a:bodyPr>
            <a:normAutofit/>
          </a:bodyPr>
          <a:lstStyle/>
          <a:p>
            <a:r>
              <a:rPr lang="en-GB" sz="3600" dirty="0" smtClean="0">
                <a:solidFill>
                  <a:srgbClr val="C00000"/>
                </a:solidFill>
              </a:rPr>
              <a:t>Explain question example</a:t>
            </a:r>
            <a:endParaRPr lang="en-GB" sz="3600"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xit" presetSubtype="10" fill="hold" grpId="0" nodeType="clickEffect">
                                  <p:stCondLst>
                                    <p:cond delay="0"/>
                                  </p:stCondLst>
                                  <p:childTnLst>
                                    <p:animEffect transition="out" filter="checkerboard(across)">
                                      <p:cBhvr>
                                        <p:cTn id="12" dur="500"/>
                                        <p:tgtEl>
                                          <p:spTgt spid="5"/>
                                        </p:tgtEl>
                                      </p:cBhvr>
                                    </p:animEffect>
                                    <p:set>
                                      <p:cBhvr>
                                        <p:cTn id="13" dur="1" fill="hold">
                                          <p:stCondLst>
                                            <p:cond delay="499"/>
                                          </p:stCondLst>
                                        </p:cTn>
                                        <p:tgtEl>
                                          <p:spTgt spid="5"/>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5" presetClass="exit" presetSubtype="10" fill="hold" grpId="0" nodeType="clickEffect">
                                  <p:stCondLst>
                                    <p:cond delay="0"/>
                                  </p:stCondLst>
                                  <p:childTnLst>
                                    <p:animEffect transition="out" filter="checkerboard(across)">
                                      <p:cBhvr>
                                        <p:cTn id="17" dur="500"/>
                                        <p:tgtEl>
                                          <p:spTgt spid="6"/>
                                        </p:tgtEl>
                                      </p:cBhvr>
                                    </p:animEffect>
                                    <p:set>
                                      <p:cBhvr>
                                        <p:cTn id="18"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509748" y="1844825"/>
          <a:ext cx="8064896" cy="4320480"/>
        </p:xfrm>
        <a:graphic>
          <a:graphicData uri="http://schemas.openxmlformats.org/drawingml/2006/table">
            <a:tbl>
              <a:tblPr firstRow="1" bandRow="1">
                <a:tableStyleId>{5C22544A-7EE6-4342-B048-85BDC9FD1C3A}</a:tableStyleId>
              </a:tblPr>
              <a:tblGrid>
                <a:gridCol w="4032448"/>
                <a:gridCol w="4032448"/>
              </a:tblGrid>
              <a:tr h="514511">
                <a:tc>
                  <a:txBody>
                    <a:bodyPr/>
                    <a:lstStyle/>
                    <a:p>
                      <a:r>
                        <a:rPr lang="en-GB" sz="1800" dirty="0" smtClean="0"/>
                        <a:t>Types</a:t>
                      </a:r>
                      <a:r>
                        <a:rPr lang="en-GB" sz="1800" baseline="0" dirty="0" smtClean="0"/>
                        <a:t> of exam questions</a:t>
                      </a:r>
                      <a:endParaRPr lang="en-GB" sz="1800" dirty="0"/>
                    </a:p>
                  </a:txBody>
                  <a:tcPr/>
                </a:tc>
                <a:tc>
                  <a:txBody>
                    <a:bodyPr/>
                    <a:lstStyle/>
                    <a:p>
                      <a:r>
                        <a:rPr lang="en-GB" sz="1800" dirty="0" smtClean="0"/>
                        <a:t>What this means you must do</a:t>
                      </a:r>
                      <a:endParaRPr lang="en-GB" sz="1800" dirty="0"/>
                    </a:p>
                  </a:txBody>
                  <a:tcPr/>
                </a:tc>
              </a:tr>
              <a:tr h="1649253">
                <a:tc>
                  <a:txBody>
                    <a:bodyPr/>
                    <a:lstStyle/>
                    <a:p>
                      <a:r>
                        <a:rPr lang="en-GB" sz="1800" dirty="0" smtClean="0"/>
                        <a:t>Describe</a:t>
                      </a:r>
                    </a:p>
                    <a:p>
                      <a:endParaRPr lang="en-GB" sz="1800" dirty="0" smtClean="0"/>
                    </a:p>
                    <a:p>
                      <a:r>
                        <a:rPr lang="en-GB" sz="1800" b="1" dirty="0" smtClean="0"/>
                        <a:t>Describe</a:t>
                      </a:r>
                      <a:r>
                        <a:rPr lang="en-GB" sz="1800" b="1" baseline="0" dirty="0" smtClean="0"/>
                        <a:t> how the use of the Boston Matrix can benefit a business.</a:t>
                      </a:r>
                      <a:endParaRPr lang="en-GB" sz="1800" b="1" dirty="0"/>
                    </a:p>
                  </a:txBody>
                  <a:tcPr/>
                </a:tc>
                <a:tc>
                  <a:txBody>
                    <a:bodyPr/>
                    <a:lstStyle/>
                    <a:p>
                      <a:r>
                        <a:rPr lang="en-GB" sz="1800" dirty="0" smtClean="0"/>
                        <a:t>Requires</a:t>
                      </a:r>
                      <a:r>
                        <a:rPr lang="en-GB" sz="1800" baseline="0" dirty="0" smtClean="0"/>
                        <a:t> you to make three relevant points associated with what the question is asking.</a:t>
                      </a:r>
                      <a:endParaRPr lang="en-GB" sz="1800" dirty="0" smtClean="0"/>
                    </a:p>
                  </a:txBody>
                  <a:tcPr/>
                </a:tc>
              </a:tr>
              <a:tr h="2156716">
                <a:tc gridSpan="2">
                  <a:txBody>
                    <a:bodyPr/>
                    <a:lstStyle/>
                    <a:p>
                      <a:r>
                        <a:rPr lang="en-GB" sz="1800" b="1" dirty="0" smtClean="0"/>
                        <a:t>Model Answer:</a:t>
                      </a:r>
                    </a:p>
                    <a:p>
                      <a:r>
                        <a:rPr lang="en-GB" sz="1800" b="0" dirty="0" smtClean="0"/>
                        <a:t>The Boston Matrix</a:t>
                      </a:r>
                      <a:r>
                        <a:rPr lang="en-GB" sz="1800" b="0" baseline="0" dirty="0" smtClean="0"/>
                        <a:t> </a:t>
                      </a:r>
                      <a:r>
                        <a:rPr lang="en-GB" sz="1800" b="1" i="1" baseline="0" dirty="0" smtClean="0">
                          <a:solidFill>
                            <a:srgbClr val="C00000"/>
                          </a:solidFill>
                        </a:rPr>
                        <a:t>is a planning tool </a:t>
                      </a:r>
                      <a:r>
                        <a:rPr lang="en-GB" sz="1800" b="0" baseline="0" dirty="0" smtClean="0"/>
                        <a:t>(1 mark). It can </a:t>
                      </a:r>
                      <a:r>
                        <a:rPr lang="en-GB" sz="1800" b="1" i="1" baseline="0" dirty="0" smtClean="0">
                          <a:solidFill>
                            <a:srgbClr val="C00000"/>
                          </a:solidFill>
                        </a:rPr>
                        <a:t>help  businesses see which products are out of date </a:t>
                      </a:r>
                      <a:r>
                        <a:rPr lang="en-GB" sz="1800" b="0" baseline="0" dirty="0" smtClean="0"/>
                        <a:t>(1 mark). It can also show a business when they need to </a:t>
                      </a:r>
                      <a:r>
                        <a:rPr lang="en-GB" sz="1800" b="1" i="1" baseline="0" dirty="0" smtClean="0">
                          <a:solidFill>
                            <a:srgbClr val="C00000"/>
                          </a:solidFill>
                        </a:rPr>
                        <a:t>invest in new products to replace the dogs </a:t>
                      </a:r>
                      <a:r>
                        <a:rPr lang="en-GB" sz="1800" b="0" baseline="0" dirty="0" smtClean="0"/>
                        <a:t>(1 mark)</a:t>
                      </a:r>
                      <a:endParaRPr lang="en-GB" sz="1800" b="0" dirty="0" smtClean="0"/>
                    </a:p>
                  </a:txBody>
                  <a:tcPr/>
                </a:tc>
                <a:tc hMerge="1">
                  <a:txBody>
                    <a:bodyPr/>
                    <a:lstStyle/>
                    <a:p>
                      <a:endParaRPr lang="en-GB" dirty="0" smtClean="0"/>
                    </a:p>
                  </a:txBody>
                  <a:tcPr/>
                </a:tc>
              </a:tr>
            </a:tbl>
          </a:graphicData>
        </a:graphic>
      </p:graphicFrame>
      <p:sp>
        <p:nvSpPr>
          <p:cNvPr id="5" name="Rectangle 4"/>
          <p:cNvSpPr/>
          <p:nvPr/>
        </p:nvSpPr>
        <p:spPr>
          <a:xfrm>
            <a:off x="4528548" y="2348880"/>
            <a:ext cx="4032448" cy="16561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495680" y="4005064"/>
            <a:ext cx="8064896" cy="22322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itle 6"/>
          <p:cNvSpPr>
            <a:spLocks noGrp="1"/>
          </p:cNvSpPr>
          <p:nvPr>
            <p:ph type="title"/>
          </p:nvPr>
        </p:nvSpPr>
        <p:spPr>
          <a:xfrm>
            <a:off x="286072" y="332656"/>
            <a:ext cx="8534400" cy="758952"/>
          </a:xfrm>
        </p:spPr>
        <p:txBody>
          <a:bodyPr>
            <a:normAutofit/>
          </a:bodyPr>
          <a:lstStyle/>
          <a:p>
            <a:r>
              <a:rPr lang="en-GB" sz="3600" dirty="0" smtClean="0">
                <a:solidFill>
                  <a:srgbClr val="C00000"/>
                </a:solidFill>
              </a:rPr>
              <a:t>Describe</a:t>
            </a:r>
            <a:endParaRPr lang="en-GB" sz="3600"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xit" presetSubtype="16" fill="hold" grpId="0" nodeType="clickEffect">
                                  <p:stCondLst>
                                    <p:cond delay="0"/>
                                  </p:stCondLst>
                                  <p:childTnLst>
                                    <p:animEffect transition="out" filter="diamond(in)">
                                      <p:cBhvr>
                                        <p:cTn id="12" dur="2000"/>
                                        <p:tgtEl>
                                          <p:spTgt spid="5"/>
                                        </p:tgtEl>
                                      </p:cBhvr>
                                    </p:animEffect>
                                    <p:set>
                                      <p:cBhvr>
                                        <p:cTn id="13" dur="1" fill="hold">
                                          <p:stCondLst>
                                            <p:cond delay="1999"/>
                                          </p:stCondLst>
                                        </p:cTn>
                                        <p:tgtEl>
                                          <p:spTgt spid="5"/>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8" presetClass="exit" presetSubtype="16" fill="hold" grpId="0" nodeType="clickEffect">
                                  <p:stCondLst>
                                    <p:cond delay="0"/>
                                  </p:stCondLst>
                                  <p:childTnLst>
                                    <p:animEffect transition="out" filter="diamond(in)">
                                      <p:cBhvr>
                                        <p:cTn id="17" dur="2000"/>
                                        <p:tgtEl>
                                          <p:spTgt spid="6"/>
                                        </p:tgtEl>
                                      </p:cBhvr>
                                    </p:animEffect>
                                    <p:set>
                                      <p:cBhvr>
                                        <p:cTn id="18"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xmlns="" val="1437509620"/>
              </p:ext>
            </p:extLst>
          </p:nvPr>
        </p:nvGraphicFramePr>
        <p:xfrm>
          <a:off x="293724" y="980728"/>
          <a:ext cx="8568952" cy="5640438"/>
        </p:xfrm>
        <a:graphic>
          <a:graphicData uri="http://schemas.openxmlformats.org/drawingml/2006/table">
            <a:tbl>
              <a:tblPr firstRow="1" bandRow="1">
                <a:tableStyleId>{5C22544A-7EE6-4342-B048-85BDC9FD1C3A}</a:tableStyleId>
              </a:tblPr>
              <a:tblGrid>
                <a:gridCol w="4284476"/>
                <a:gridCol w="4284476"/>
              </a:tblGrid>
              <a:tr h="355376">
                <a:tc>
                  <a:txBody>
                    <a:bodyPr/>
                    <a:lstStyle/>
                    <a:p>
                      <a:r>
                        <a:rPr lang="en-GB" sz="1800" dirty="0" smtClean="0"/>
                        <a:t>Types</a:t>
                      </a:r>
                      <a:r>
                        <a:rPr lang="en-GB" sz="1800" baseline="0" dirty="0" smtClean="0"/>
                        <a:t> of exam questions</a:t>
                      </a:r>
                      <a:endParaRPr lang="en-GB" sz="1800" dirty="0"/>
                    </a:p>
                  </a:txBody>
                  <a:tcPr/>
                </a:tc>
                <a:tc>
                  <a:txBody>
                    <a:bodyPr/>
                    <a:lstStyle/>
                    <a:p>
                      <a:r>
                        <a:rPr lang="en-GB" sz="1800" dirty="0" smtClean="0"/>
                        <a:t>What this means you must do</a:t>
                      </a:r>
                      <a:endParaRPr lang="en-GB" sz="1800" dirty="0"/>
                    </a:p>
                  </a:txBody>
                  <a:tcPr/>
                </a:tc>
              </a:tr>
              <a:tr h="2533178">
                <a:tc>
                  <a:txBody>
                    <a:bodyPr/>
                    <a:lstStyle/>
                    <a:p>
                      <a:r>
                        <a:rPr lang="en-GB" sz="1800" dirty="0" smtClean="0"/>
                        <a:t>Choice</a:t>
                      </a:r>
                      <a:r>
                        <a:rPr lang="en-GB" sz="1800" baseline="0" dirty="0" smtClean="0"/>
                        <a:t> questions. When you get to Question 4d you will have a choice question. </a:t>
                      </a:r>
                    </a:p>
                    <a:p>
                      <a:endParaRPr lang="en-GB" sz="1800" baseline="0" dirty="0" smtClean="0"/>
                    </a:p>
                    <a:p>
                      <a:endParaRPr lang="en-GB" sz="1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aseline="0" dirty="0" smtClean="0"/>
                        <a:t>You have to make a choice between two options and then explain why you made that decision. No right or wrong </a:t>
                      </a:r>
                      <a:r>
                        <a:rPr lang="en-GB" sz="1800" baseline="0" dirty="0" smtClean="0"/>
                        <a:t>answer. </a:t>
                      </a:r>
                      <a:r>
                        <a:rPr lang="en-GB" sz="1800" baseline="0" dirty="0" smtClean="0"/>
                        <a:t>To get full marks, you need to answer using the example of the business mentioned in the question and include some kind of balance </a:t>
                      </a:r>
                      <a:r>
                        <a:rPr lang="en-GB" sz="1800" baseline="0" dirty="0" smtClean="0"/>
                        <a:t>before arriving at a judgement/conclusion </a:t>
                      </a:r>
                      <a:r>
                        <a:rPr lang="en-GB" sz="1800" baseline="0" dirty="0" smtClean="0"/>
                        <a:t>i.e. why it is better than other option.</a:t>
                      </a:r>
                    </a:p>
                    <a:p>
                      <a:endParaRPr lang="en-GB" sz="1800" dirty="0" smtClean="0"/>
                    </a:p>
                  </a:txBody>
                  <a:tcPr/>
                </a:tc>
              </a:tr>
              <a:tr h="2440038">
                <a:tc gridSpan="2">
                  <a:txBody>
                    <a:bodyPr/>
                    <a:lstStyle/>
                    <a:p>
                      <a:r>
                        <a:rPr lang="en-GB" sz="1800" b="0" dirty="0" smtClean="0"/>
                        <a:t>Model Answer</a:t>
                      </a:r>
                      <a:r>
                        <a:rPr lang="en-GB" sz="1800" b="0" dirty="0" smtClean="0"/>
                        <a:t>:</a:t>
                      </a:r>
                    </a:p>
                    <a:p>
                      <a:r>
                        <a:rPr lang="en-GB" sz="1800" b="0" dirty="0" smtClean="0"/>
                        <a:t>Conclusion:</a:t>
                      </a:r>
                      <a:endParaRPr lang="en-GB" sz="1800" b="0" dirty="0" smtClean="0"/>
                    </a:p>
                    <a:p>
                      <a:r>
                        <a:rPr lang="en-GB" sz="1800" b="0" dirty="0" smtClean="0"/>
                        <a:t>I think that </a:t>
                      </a:r>
                      <a:r>
                        <a:rPr lang="en-GB" sz="1800" b="0" dirty="0" smtClean="0"/>
                        <a:t>M&amp;S </a:t>
                      </a:r>
                      <a:r>
                        <a:rPr lang="en-GB" sz="1800" b="0" dirty="0" smtClean="0"/>
                        <a:t>should increase</a:t>
                      </a:r>
                      <a:r>
                        <a:rPr lang="en-GB" sz="1800" b="0" baseline="0" dirty="0" smtClean="0"/>
                        <a:t> advertising as this would allow them to make people aware of what they sell </a:t>
                      </a:r>
                      <a:r>
                        <a:rPr lang="en-GB" sz="1800" b="1" i="1" baseline="0" dirty="0" smtClean="0">
                          <a:solidFill>
                            <a:srgbClr val="C00000"/>
                          </a:solidFill>
                        </a:rPr>
                        <a:t>and</a:t>
                      </a:r>
                      <a:r>
                        <a:rPr lang="en-GB" sz="1800" b="0" baseline="0" dirty="0" smtClean="0"/>
                        <a:t> this could lead to an increase in the amount of customers they get. If they advertise and other similar businesses to them like Debenhams do not, then they will be able to attract customers as they remember what </a:t>
                      </a:r>
                      <a:r>
                        <a:rPr lang="en-GB" sz="1800" b="0" baseline="0" dirty="0" smtClean="0"/>
                        <a:t>M&amp;S </a:t>
                      </a:r>
                      <a:r>
                        <a:rPr lang="en-GB" sz="1800" b="0" baseline="0" dirty="0" smtClean="0"/>
                        <a:t>sell. </a:t>
                      </a:r>
                      <a:r>
                        <a:rPr lang="en-GB" sz="1800" b="1" i="1" baseline="0" dirty="0" smtClean="0">
                          <a:solidFill>
                            <a:srgbClr val="C00000"/>
                          </a:solidFill>
                        </a:rPr>
                        <a:t>As a result </a:t>
                      </a:r>
                      <a:r>
                        <a:rPr lang="en-GB" sz="1800" b="0" baseline="0" dirty="0" smtClean="0"/>
                        <a:t>this will help the company increase sales and boost </a:t>
                      </a:r>
                      <a:r>
                        <a:rPr lang="en-GB" sz="1800" b="1" i="1" baseline="0" dirty="0" smtClean="0">
                          <a:solidFill>
                            <a:srgbClr val="C00000"/>
                          </a:solidFill>
                        </a:rPr>
                        <a:t>profits</a:t>
                      </a:r>
                      <a:r>
                        <a:rPr lang="en-GB" sz="1800" b="0" baseline="0" dirty="0" smtClean="0"/>
                        <a:t>. </a:t>
                      </a:r>
                      <a:r>
                        <a:rPr lang="en-GB" sz="1800" b="0" baseline="0" dirty="0" smtClean="0"/>
                        <a:t>There is a problem with this in that it is expensive and could backfire. </a:t>
                      </a:r>
                      <a:endParaRPr lang="en-GB" sz="1800" b="0" dirty="0" smtClean="0"/>
                    </a:p>
                  </a:txBody>
                  <a:tcPr/>
                </a:tc>
                <a:tc hMerge="1">
                  <a:txBody>
                    <a:bodyPr/>
                    <a:lstStyle/>
                    <a:p>
                      <a:endParaRPr lang="en-GB" dirty="0" smtClean="0"/>
                    </a:p>
                  </a:txBody>
                  <a:tcPr/>
                </a:tc>
              </a:tr>
            </a:tbl>
          </a:graphicData>
        </a:graphic>
      </p:graphicFrame>
      <p:sp>
        <p:nvSpPr>
          <p:cNvPr id="5" name="Rectangle 4"/>
          <p:cNvSpPr/>
          <p:nvPr/>
        </p:nvSpPr>
        <p:spPr>
          <a:xfrm>
            <a:off x="4614204" y="1340768"/>
            <a:ext cx="4248472" cy="28083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293724" y="4149080"/>
            <a:ext cx="8568952" cy="2520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itle 6"/>
          <p:cNvSpPr>
            <a:spLocks noGrp="1"/>
          </p:cNvSpPr>
          <p:nvPr>
            <p:ph type="title"/>
          </p:nvPr>
        </p:nvSpPr>
        <p:spPr>
          <a:xfrm>
            <a:off x="301752" y="158260"/>
            <a:ext cx="8534400" cy="758952"/>
          </a:xfrm>
        </p:spPr>
        <p:txBody>
          <a:bodyPr>
            <a:normAutofit/>
          </a:bodyPr>
          <a:lstStyle/>
          <a:p>
            <a:r>
              <a:rPr lang="en-GB" sz="3600" dirty="0" smtClean="0">
                <a:solidFill>
                  <a:srgbClr val="C00000"/>
                </a:solidFill>
              </a:rPr>
              <a:t>“Choice” questions</a:t>
            </a:r>
            <a:endParaRPr lang="en-GB" sz="3600"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5"/>
                                        </p:tgtEl>
                                        <p:attrNameLst>
                                          <p:attrName>ppt_x</p:attrName>
                                        </p:attrNameLst>
                                      </p:cBhvr>
                                      <p:tavLst>
                                        <p:tav tm="0">
                                          <p:val>
                                            <p:strVal val="ppt_x"/>
                                          </p:val>
                                        </p:tav>
                                        <p:tav tm="100000">
                                          <p:val>
                                            <p:strVal val="ppt_x"/>
                                          </p:val>
                                        </p:tav>
                                      </p:tavLst>
                                    </p:anim>
                                    <p:anim calcmode="lin" valueType="num">
                                      <p:cBhvr additive="base">
                                        <p:cTn id="13" dur="500"/>
                                        <p:tgtEl>
                                          <p:spTgt spid="5"/>
                                        </p:tgtEl>
                                        <p:attrNameLst>
                                          <p:attrName>ppt_y</p:attrName>
                                        </p:attrNameLst>
                                      </p:cBhvr>
                                      <p:tavLst>
                                        <p:tav tm="0">
                                          <p:val>
                                            <p:strVal val="ppt_y"/>
                                          </p:val>
                                        </p:tav>
                                        <p:tav tm="100000">
                                          <p:val>
                                            <p:strVal val="1+ppt_h/2"/>
                                          </p:val>
                                        </p:tav>
                                      </p:tavLst>
                                    </p:anim>
                                    <p:set>
                                      <p:cBhvr>
                                        <p:cTn id="14" dur="1" fill="hold">
                                          <p:stCondLst>
                                            <p:cond delay="499"/>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500"/>
                                        <p:tgtEl>
                                          <p:spTgt spid="6"/>
                                        </p:tgtEl>
                                        <p:attrNameLst>
                                          <p:attrName>ppt_x</p:attrName>
                                        </p:attrNameLst>
                                      </p:cBhvr>
                                      <p:tavLst>
                                        <p:tav tm="0">
                                          <p:val>
                                            <p:strVal val="ppt_x"/>
                                          </p:val>
                                        </p:tav>
                                        <p:tav tm="100000">
                                          <p:val>
                                            <p:strVal val="ppt_x"/>
                                          </p:val>
                                        </p:tav>
                                      </p:tavLst>
                                    </p:anim>
                                    <p:anim calcmode="lin" valueType="num">
                                      <p:cBhvr additive="base">
                                        <p:cTn id="19" dur="500"/>
                                        <p:tgtEl>
                                          <p:spTgt spid="6"/>
                                        </p:tgtEl>
                                        <p:attrNameLst>
                                          <p:attrName>ppt_y</p:attrName>
                                        </p:attrNameLst>
                                      </p:cBhvr>
                                      <p:tavLst>
                                        <p:tav tm="0">
                                          <p:val>
                                            <p:strVal val="ppt_y"/>
                                          </p:val>
                                        </p:tav>
                                        <p:tav tm="100000">
                                          <p:val>
                                            <p:strVal val="1+ppt_h/2"/>
                                          </p:val>
                                        </p:tav>
                                      </p:tavLst>
                                    </p:anim>
                                    <p:set>
                                      <p:cBhvr>
                                        <p:cTn id="20"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198</TotalTime>
  <Words>1108</Words>
  <Application>Microsoft Office PowerPoint</Application>
  <PresentationFormat>On-screen Show (4:3)</PresentationFormat>
  <Paragraphs>93</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Civic</vt:lpstr>
      <vt:lpstr>Unit 3  General exam advice</vt:lpstr>
      <vt:lpstr>Question 1b)</vt:lpstr>
      <vt:lpstr>Exam Advice from Chief Examiners  </vt:lpstr>
      <vt:lpstr>Slide 4</vt:lpstr>
      <vt:lpstr>Explain question example</vt:lpstr>
      <vt:lpstr>Context question </vt:lpstr>
      <vt:lpstr>Explain question example</vt:lpstr>
      <vt:lpstr>Describe</vt:lpstr>
      <vt:lpstr>“Choice” questions</vt:lpstr>
      <vt:lpstr>Slide 10</vt:lpstr>
      <vt:lpstr>A lesson in reading the question accurately</vt:lpstr>
      <vt:lpstr>Last question</vt:lpstr>
      <vt:lpstr>Let’s try a 10 mark question</vt:lpstr>
      <vt:lpstr>Using your knowledge of business, assess the importance of good communication to a company such as Affinity.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3  General exam advice</dc:title>
  <dc:creator>Guest User</dc:creator>
  <cp:lastModifiedBy>Guest User</cp:lastModifiedBy>
  <cp:revision>20</cp:revision>
  <dcterms:created xsi:type="dcterms:W3CDTF">2016-03-20T12:29:07Z</dcterms:created>
  <dcterms:modified xsi:type="dcterms:W3CDTF">2016-03-20T15:47:55Z</dcterms:modified>
</cp:coreProperties>
</file>